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30"/>
  </p:notesMasterIdLst>
  <p:sldIdLst>
    <p:sldId id="256" r:id="rId2"/>
    <p:sldId id="294" r:id="rId3"/>
    <p:sldId id="257" r:id="rId4"/>
    <p:sldId id="263" r:id="rId5"/>
    <p:sldId id="258" r:id="rId6"/>
    <p:sldId id="259" r:id="rId7"/>
    <p:sldId id="260" r:id="rId8"/>
    <p:sldId id="261" r:id="rId9"/>
    <p:sldId id="262" r:id="rId10"/>
    <p:sldId id="264" r:id="rId11"/>
    <p:sldId id="265" r:id="rId12"/>
    <p:sldId id="266" r:id="rId13"/>
    <p:sldId id="267" r:id="rId14"/>
    <p:sldId id="268" r:id="rId15"/>
    <p:sldId id="270" r:id="rId16"/>
    <p:sldId id="269" r:id="rId17"/>
    <p:sldId id="271" r:id="rId18"/>
    <p:sldId id="281" r:id="rId19"/>
    <p:sldId id="282" r:id="rId20"/>
    <p:sldId id="283" r:id="rId21"/>
    <p:sldId id="284" r:id="rId22"/>
    <p:sldId id="285" r:id="rId23"/>
    <p:sldId id="286" r:id="rId24"/>
    <p:sldId id="287" r:id="rId25"/>
    <p:sldId id="289" r:id="rId26"/>
    <p:sldId id="291" r:id="rId27"/>
    <p:sldId id="293" r:id="rId28"/>
    <p:sldId id="27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p:scale>
          <a:sx n="52" d="100"/>
          <a:sy n="52" d="100"/>
        </p:scale>
        <p:origin x="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A72E2-3DDD-428B-9719-B683C32D6861}" type="datetimeFigureOut">
              <a:rPr lang="en-US" smtClean="0"/>
              <a:t>8/31/2015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C2A0-DA78-4C50-8F81-00082283AA9F}" type="slidenum">
              <a:rPr lang="en-US" smtClean="0"/>
              <a:t>‹#›</a:t>
            </a:fld>
            <a:endParaRPr lang="en-US"/>
          </a:p>
        </p:txBody>
      </p:sp>
    </p:spTree>
    <p:extLst>
      <p:ext uri="{BB962C8B-B14F-4D97-AF65-F5344CB8AC3E}">
        <p14:creationId xmlns:p14="http://schemas.microsoft.com/office/powerpoint/2010/main" val="301728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fld id="{56E99C9A-30EA-48F5-9C80-57BC230E483F}"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Uses: radio and television broadcasts</a:t>
            </a:r>
          </a:p>
          <a:p>
            <a:r>
              <a:rPr lang="en-US" sz="1200" kern="1200" dirty="0" smtClean="0">
                <a:solidFill>
                  <a:schemeClr val="tx1"/>
                </a:solidFill>
                <a:effectLst/>
                <a:latin typeface="+mn-lt"/>
                <a:ea typeface="+mn-ea"/>
                <a:cs typeface="+mn-cs"/>
              </a:rPr>
              <a:t>Wavelength and Frequency: longest wavelength and lowest frequency.</a:t>
            </a:r>
          </a:p>
          <a:p>
            <a:r>
              <a:rPr lang="en-US" sz="1200" kern="1200" dirty="0" smtClean="0">
                <a:solidFill>
                  <a:schemeClr val="tx1"/>
                </a:solidFill>
                <a:effectLst/>
                <a:latin typeface="+mn-lt"/>
                <a:ea typeface="+mn-ea"/>
                <a:cs typeface="+mn-cs"/>
              </a:rPr>
              <a:t>Emitted by: astronomical objects, radio station transmitters</a:t>
            </a:r>
          </a:p>
          <a:p>
            <a:r>
              <a:rPr lang="en-US" sz="1200" kern="1200" dirty="0" smtClean="0">
                <a:solidFill>
                  <a:schemeClr val="tx1"/>
                </a:solidFill>
                <a:effectLst/>
                <a:latin typeface="+mn-lt"/>
                <a:ea typeface="+mn-ea"/>
                <a:cs typeface="+mn-cs"/>
              </a:rPr>
              <a:t>Detected by: antennae of a radio/radio telescopes</a:t>
            </a:r>
          </a:p>
          <a:p>
            <a:r>
              <a:rPr lang="en-US" sz="1200" kern="1200" dirty="0" smtClean="0">
                <a:solidFill>
                  <a:schemeClr val="tx1"/>
                </a:solidFill>
                <a:effectLst/>
                <a:latin typeface="+mn-lt"/>
                <a:ea typeface="+mn-ea"/>
                <a:cs typeface="+mn-cs"/>
              </a:rPr>
              <a:t>Size:  range from the length of a football to larger than our planet.</a:t>
            </a:r>
          </a:p>
          <a:p>
            <a:r>
              <a:rPr lang="en-US" sz="1200" kern="1200" dirty="0" smtClean="0">
                <a:solidFill>
                  <a:schemeClr val="tx1"/>
                </a:solidFill>
                <a:effectLst/>
                <a:latin typeface="+mn-lt"/>
                <a:ea typeface="+mn-ea"/>
                <a:cs typeface="+mn-cs"/>
              </a:rPr>
              <a:t>Other Effects: A radio receives radio waves and then converts them into an electric current, which is then converted to sound.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890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fld id="{51F1A97B-5AA0-426B-8464-ACF670887812}"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Radio waves with shorter wavelengths and higher frequency than radio waves so they carry more energy than radio waves.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Uses: cooking, radar, telephone and other signals</a:t>
            </a:r>
          </a:p>
          <a:p>
            <a:r>
              <a:rPr lang="en-US" sz="1200" kern="1200" dirty="0" smtClean="0">
                <a:solidFill>
                  <a:schemeClr val="tx1"/>
                </a:solidFill>
                <a:effectLst/>
                <a:latin typeface="+mn-lt"/>
                <a:ea typeface="+mn-ea"/>
                <a:cs typeface="+mn-cs"/>
              </a:rPr>
              <a:t>Emitted by: gas clouds collapsing into stars, microwave ovens, radar stations, cell phones</a:t>
            </a:r>
          </a:p>
          <a:p>
            <a:r>
              <a:rPr lang="en-US" sz="1200" kern="1200" dirty="0" smtClean="0">
                <a:solidFill>
                  <a:schemeClr val="tx1"/>
                </a:solidFill>
                <a:effectLst/>
                <a:latin typeface="+mn-lt"/>
                <a:ea typeface="+mn-ea"/>
                <a:cs typeface="+mn-cs"/>
              </a:rPr>
              <a:t>Detected by: Microwave telescopes, food (heated), cell phones, radar (systems)</a:t>
            </a:r>
          </a:p>
          <a:p>
            <a:r>
              <a:rPr lang="en-US" sz="1200" kern="1200" dirty="0" smtClean="0">
                <a:solidFill>
                  <a:schemeClr val="tx1"/>
                </a:solidFill>
                <a:effectLst/>
                <a:latin typeface="+mn-lt"/>
                <a:ea typeface="+mn-ea"/>
                <a:cs typeface="+mn-cs"/>
              </a:rPr>
              <a:t>Size: as small as a butterfly or as large as a human</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3019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fld id="{9BD29114-CD60-4717-A193-71B838898752}"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Anything that gives off </a:t>
            </a:r>
            <a:r>
              <a:rPr lang="en-US" sz="1200" b="1" u="sng" kern="1200" dirty="0" smtClean="0">
                <a:solidFill>
                  <a:schemeClr val="tx1"/>
                </a:solidFill>
                <a:effectLst/>
                <a:latin typeface="+mn-lt"/>
                <a:ea typeface="+mn-ea"/>
                <a:cs typeface="+mn-cs"/>
              </a:rPr>
              <a:t>heat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Uses: transmits heat from sun, fires, and radiators; cooking</a:t>
            </a:r>
          </a:p>
          <a:p>
            <a:r>
              <a:rPr lang="en-US" sz="1200" kern="1200" dirty="0" smtClean="0">
                <a:solidFill>
                  <a:schemeClr val="tx1"/>
                </a:solidFill>
                <a:effectLst/>
                <a:latin typeface="+mn-lt"/>
                <a:ea typeface="+mn-ea"/>
                <a:cs typeface="+mn-cs"/>
              </a:rPr>
              <a:t>Emitted by: sun and stars, TV remote controls, food warming lights</a:t>
            </a:r>
          </a:p>
          <a:p>
            <a:r>
              <a:rPr lang="en-US" sz="1200" kern="1200" dirty="0" smtClean="0">
                <a:solidFill>
                  <a:schemeClr val="tx1"/>
                </a:solidFill>
                <a:effectLst/>
                <a:latin typeface="+mn-lt"/>
                <a:ea typeface="+mn-ea"/>
                <a:cs typeface="+mn-cs"/>
              </a:rPr>
              <a:t>Detected by: infrared cameras/ goggles, TVs, VCRs, your skin</a:t>
            </a:r>
          </a:p>
          <a:p>
            <a:r>
              <a:rPr lang="en-US" sz="1200" kern="1200" dirty="0" smtClean="0">
                <a:solidFill>
                  <a:schemeClr val="tx1"/>
                </a:solidFill>
                <a:effectLst/>
                <a:latin typeface="+mn-lt"/>
                <a:ea typeface="+mn-ea"/>
                <a:cs typeface="+mn-cs"/>
              </a:rPr>
              <a:t>Size:  small as a pinpoint</a:t>
            </a:r>
          </a:p>
          <a:p>
            <a:r>
              <a:rPr lang="en-US" sz="1200" kern="1200" dirty="0" smtClean="0">
                <a:solidFill>
                  <a:schemeClr val="tx1"/>
                </a:solidFill>
                <a:effectLst/>
                <a:latin typeface="+mn-lt"/>
                <a:ea typeface="+mn-ea"/>
                <a:cs typeface="+mn-cs"/>
              </a:rPr>
              <a:t>Other Effects: When you sit outside on a sunny day, you feel warm because of infrared waves emitted by the sun. Stars, planets, buildings, trees, and you all emit infrared waves. The amount of infrared waves an object emits depends on the objects temperature.</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9218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9C2A0-DA78-4C50-8F81-00082283AA9F}" type="slidenum">
              <a:rPr lang="en-US" smtClean="0"/>
              <a:t>23</a:t>
            </a:fld>
            <a:endParaRPr lang="en-US"/>
          </a:p>
        </p:txBody>
      </p:sp>
    </p:spTree>
    <p:extLst>
      <p:ext uri="{BB962C8B-B14F-4D97-AF65-F5344CB8AC3E}">
        <p14:creationId xmlns:p14="http://schemas.microsoft.com/office/powerpoint/2010/main" val="353684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fld id="{A569936F-F59A-434D-8B74-E94125DCE32D}"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Visible light is the very narrow range of wavelength and frequencies in the electromagnetic spectrum that humans can see. </a:t>
            </a:r>
          </a:p>
          <a:p>
            <a:r>
              <a:rPr lang="en-US" sz="1200" kern="1200" dirty="0" smtClean="0">
                <a:solidFill>
                  <a:schemeClr val="tx1"/>
                </a:solidFill>
                <a:effectLst/>
                <a:latin typeface="+mn-lt"/>
                <a:ea typeface="+mn-ea"/>
                <a:cs typeface="+mn-cs"/>
              </a:rPr>
              <a:t>ROY G. BIV</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Uses: makes things able to be seen</a:t>
            </a:r>
          </a:p>
          <a:p>
            <a:r>
              <a:rPr lang="en-US" sz="1200" kern="1200" dirty="0" smtClean="0">
                <a:solidFill>
                  <a:schemeClr val="tx1"/>
                </a:solidFill>
                <a:effectLst/>
                <a:latin typeface="+mn-lt"/>
                <a:ea typeface="+mn-ea"/>
                <a:cs typeface="+mn-cs"/>
              </a:rPr>
              <a:t>Emitted by: Stars,  sun, fireflies, lightbulbs </a:t>
            </a:r>
          </a:p>
          <a:p>
            <a:r>
              <a:rPr lang="en-US" sz="1200" kern="1200" dirty="0" smtClean="0">
                <a:solidFill>
                  <a:schemeClr val="tx1"/>
                </a:solidFill>
                <a:effectLst/>
                <a:latin typeface="+mn-lt"/>
                <a:ea typeface="+mn-ea"/>
                <a:cs typeface="+mn-cs"/>
              </a:rPr>
              <a:t>Detected by:  human eye</a:t>
            </a:r>
          </a:p>
          <a:p>
            <a:r>
              <a:rPr lang="en-US" sz="1200" kern="1200" dirty="0" smtClean="0">
                <a:solidFill>
                  <a:schemeClr val="tx1"/>
                </a:solidFill>
                <a:effectLst/>
                <a:latin typeface="+mn-lt"/>
                <a:ea typeface="+mn-ea"/>
                <a:cs typeface="+mn-cs"/>
              </a:rPr>
              <a:t>Size: small as protozoans</a:t>
            </a:r>
          </a:p>
          <a:p>
            <a:r>
              <a:rPr lang="en-US" sz="1200" kern="1200" dirty="0" smtClean="0">
                <a:solidFill>
                  <a:schemeClr val="tx1"/>
                </a:solidFill>
                <a:effectLst/>
                <a:latin typeface="+mn-lt"/>
                <a:ea typeface="+mn-ea"/>
                <a:cs typeface="+mn-cs"/>
              </a:rPr>
              <a:t>The longest waves are seen as red and the shortest are seen as violet. Because violet is the shortest wavelength, it carries the most energy.</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2440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fld id="{525A226E-DC95-4303-B2BD-1400F0CFDEFC}"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shorter wavelength and higher frequency than visible light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Uses: Kills bacteria in food and surgical instruments, also limited exposure allows your body to produce vitamin D, necessary for absorption of calcium by intestines. Without calcium, your bones and teeth would be very weak.</a:t>
            </a:r>
          </a:p>
          <a:p>
            <a:r>
              <a:rPr lang="en-US" sz="1200" kern="1200" dirty="0" smtClean="0">
                <a:solidFill>
                  <a:schemeClr val="tx1"/>
                </a:solidFill>
                <a:effectLst/>
                <a:latin typeface="+mn-lt"/>
                <a:ea typeface="+mn-ea"/>
                <a:cs typeface="+mn-cs"/>
              </a:rPr>
              <a:t>Emitted by: sun, hot objects in space</a:t>
            </a:r>
          </a:p>
          <a:p>
            <a:r>
              <a:rPr lang="en-US" sz="1200" kern="1200" dirty="0" smtClean="0">
                <a:solidFill>
                  <a:schemeClr val="tx1"/>
                </a:solidFill>
                <a:effectLst/>
                <a:latin typeface="+mn-lt"/>
                <a:ea typeface="+mn-ea"/>
                <a:cs typeface="+mn-cs"/>
              </a:rPr>
              <a:t>Detected by:  spectrometers, radiometers</a:t>
            </a:r>
          </a:p>
          <a:p>
            <a:r>
              <a:rPr lang="en-US" sz="1200" kern="1200" dirty="0" smtClean="0">
                <a:solidFill>
                  <a:schemeClr val="tx1"/>
                </a:solidFill>
                <a:effectLst/>
                <a:latin typeface="+mn-lt"/>
                <a:ea typeface="+mn-ea"/>
                <a:cs typeface="+mn-cs"/>
              </a:rPr>
              <a:t>Dangers: sunburn/cancer</a:t>
            </a:r>
          </a:p>
          <a:p>
            <a:r>
              <a:rPr lang="en-US" sz="1200" kern="1200" dirty="0" smtClean="0">
                <a:solidFill>
                  <a:schemeClr val="tx1"/>
                </a:solidFill>
                <a:effectLst/>
                <a:latin typeface="+mn-lt"/>
                <a:ea typeface="+mn-ea"/>
                <a:cs typeface="+mn-cs"/>
              </a:rPr>
              <a:t>Size: molecule</a:t>
            </a:r>
          </a:p>
          <a:p>
            <a:r>
              <a:rPr lang="en-US" sz="1200" kern="1200" dirty="0" smtClean="0">
                <a:solidFill>
                  <a:schemeClr val="tx1"/>
                </a:solidFill>
                <a:effectLst/>
                <a:latin typeface="+mn-lt"/>
                <a:ea typeface="+mn-ea"/>
                <a:cs typeface="+mn-cs"/>
              </a:rPr>
              <a:t>Easily blocked by clothing</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62773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fld id="{CF0D6EEA-432F-4B3A-BCC3-2F806AAAF883}"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They have enough energy to pass through soft tissues such as skin but not enough to pass through bones and teeth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Uses: to view inside of bodies and objects</a:t>
            </a:r>
          </a:p>
          <a:p>
            <a:r>
              <a:rPr lang="en-US" sz="1200" kern="1200" dirty="0" smtClean="0">
                <a:solidFill>
                  <a:schemeClr val="tx1"/>
                </a:solidFill>
                <a:effectLst/>
                <a:latin typeface="+mn-lt"/>
                <a:ea typeface="+mn-ea"/>
                <a:cs typeface="+mn-cs"/>
              </a:rPr>
              <a:t>Emitted by:  radioactive materials, generated by machines in medicine and industry</a:t>
            </a:r>
          </a:p>
          <a:p>
            <a:r>
              <a:rPr lang="en-US" sz="1200" kern="1200" dirty="0" smtClean="0">
                <a:solidFill>
                  <a:schemeClr val="tx1"/>
                </a:solidFill>
                <a:effectLst/>
                <a:latin typeface="+mn-lt"/>
                <a:ea typeface="+mn-ea"/>
                <a:cs typeface="+mn-cs"/>
              </a:rPr>
              <a:t>Detected by: fluoroscopy (AKA: x-ray movie), photographic plates, fluorescent screens</a:t>
            </a:r>
          </a:p>
          <a:p>
            <a:r>
              <a:rPr lang="en-US" sz="1200" kern="1200" dirty="0" smtClean="0">
                <a:solidFill>
                  <a:schemeClr val="tx1"/>
                </a:solidFill>
                <a:effectLst/>
                <a:latin typeface="+mn-lt"/>
                <a:ea typeface="+mn-ea"/>
                <a:cs typeface="+mn-cs"/>
              </a:rPr>
              <a:t>Danger: can cause  cancer</a:t>
            </a:r>
          </a:p>
          <a:p>
            <a:r>
              <a:rPr lang="en-US" sz="1200" kern="1200" dirty="0" smtClean="0">
                <a:solidFill>
                  <a:schemeClr val="tx1"/>
                </a:solidFill>
                <a:effectLst/>
                <a:latin typeface="+mn-lt"/>
                <a:ea typeface="+mn-ea"/>
                <a:cs typeface="+mn-cs"/>
              </a:rPr>
              <a:t>Size: small as an atom</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7294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fld id="{8B702ABD-9106-4CF6-B3A1-0B1E8983CBEB}"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Shortest Wavelength, highest frequency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Gamma rays have enough energy to go through most materials easily; you would need a 3-4 </a:t>
            </a:r>
            <a:r>
              <a:rPr lang="en-US" sz="1200" kern="1200" dirty="0" err="1" smtClean="0">
                <a:solidFill>
                  <a:schemeClr val="tx1"/>
                </a:solidFill>
                <a:effectLst/>
                <a:latin typeface="+mn-lt"/>
                <a:ea typeface="+mn-ea"/>
                <a:cs typeface="+mn-cs"/>
              </a:rPr>
              <a:t>ft</a:t>
            </a:r>
            <a:r>
              <a:rPr lang="en-US" sz="1200" kern="1200" dirty="0" smtClean="0">
                <a:solidFill>
                  <a:schemeClr val="tx1"/>
                </a:solidFill>
                <a:effectLst/>
                <a:latin typeface="+mn-lt"/>
                <a:ea typeface="+mn-ea"/>
                <a:cs typeface="+mn-cs"/>
              </a:rPr>
              <a:t> thick concrete wall to stop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Uses: used in medicine for killing cancer, Sterilizes medical equipment</a:t>
            </a:r>
          </a:p>
          <a:p>
            <a:r>
              <a:rPr lang="en-US" sz="1200" kern="1200" dirty="0" smtClean="0">
                <a:solidFill>
                  <a:schemeClr val="tx1"/>
                </a:solidFill>
                <a:effectLst/>
                <a:latin typeface="+mn-lt"/>
                <a:ea typeface="+mn-ea"/>
                <a:cs typeface="+mn-cs"/>
              </a:rPr>
              <a:t>Emitted by: nucleus of an atom, universe</a:t>
            </a:r>
          </a:p>
          <a:p>
            <a:r>
              <a:rPr lang="en-US" sz="1200" kern="1200" dirty="0" smtClean="0">
                <a:solidFill>
                  <a:schemeClr val="tx1"/>
                </a:solidFill>
                <a:effectLst/>
                <a:latin typeface="+mn-lt"/>
                <a:ea typeface="+mn-ea"/>
                <a:cs typeface="+mn-cs"/>
              </a:rPr>
              <a:t>Detected by: Size: as small as atomic nuclei</a:t>
            </a:r>
          </a:p>
          <a:p>
            <a:r>
              <a:rPr lang="en-US" sz="1200" kern="1200" dirty="0" smtClean="0">
                <a:solidFill>
                  <a:schemeClr val="tx1"/>
                </a:solidFill>
                <a:effectLst/>
                <a:latin typeface="+mn-lt"/>
                <a:ea typeface="+mn-ea"/>
                <a:cs typeface="+mn-cs"/>
              </a:rPr>
              <a:t>Danger: Can destroy healthy tissue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2414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638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63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299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1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105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28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5399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0854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78AA68A5-719A-429E-B263-8B1AD407F083}" type="slidenum">
              <a:rPr lang="en-US" altLang="en-US"/>
              <a:pPr/>
              <a:t>‹#›</a:t>
            </a:fld>
            <a:endParaRPr lang="en-US" altLang="en-US"/>
          </a:p>
        </p:txBody>
      </p:sp>
    </p:spTree>
    <p:extLst>
      <p:ext uri="{BB962C8B-B14F-4D97-AF65-F5344CB8AC3E}">
        <p14:creationId xmlns:p14="http://schemas.microsoft.com/office/powerpoint/2010/main" val="275028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523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50000" y="1600201"/>
            <a:ext cx="523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734977"/>
      </p:ext>
    </p:extLst>
  </p:cSld>
  <p:clrMapOvr>
    <a:masterClrMapping/>
  </p:clrMapOvr>
  <p:transition advTm="5776">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845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746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400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04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33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858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635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8/31/2015</a:t>
            </a:fld>
            <a:endParaRPr lang="en-US" dirty="0"/>
          </a:p>
        </p:txBody>
      </p:sp>
    </p:spTree>
    <p:extLst>
      <p:ext uri="{BB962C8B-B14F-4D97-AF65-F5344CB8AC3E}">
        <p14:creationId xmlns:p14="http://schemas.microsoft.com/office/powerpoint/2010/main" val="205465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8/31/2015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8998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lwfJPc-rSXw?list=PL09E558656CA5DF76"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uact=8&amp;ved=0CAcQjRxqFQoTCJeKjP2b1McCFUSPDQodKNgJnQ&amp;url=http://kids.britannica.com/elementary/art-89741/Radio-waves-infrared-rays-visible-light-ultraviolet-rays-X-rays&amp;ei=2cDkVde5D8SeNqiwp-gJ&amp;psig=AFQjCNEBhg-ZirGcT7U17w6kkB797DAyig&amp;ust=1441141259049528"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ocal.gb.nrao.edu/GBT/GBT.shtml" TargetMode="Externa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map.gsfc.nasa.gov/m_ig/990293/990293.html" TargetMode="External"/><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hyperlink" Target="http://store5.yimg.com/I/usappliance_1733_8267597" TargetMode="Externa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www.clipartguide.com/clipart_original/santacruz_sunset_ev5.jpg"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4.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zKdoE1vX7k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8000" dirty="0" smtClean="0"/>
              <a:t>Electromagnetic Waves</a:t>
            </a:r>
            <a:endParaRPr lang="en-US" sz="80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44723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How are they produced</a:t>
            </a:r>
            <a:r>
              <a:rPr lang="en-US" sz="5400" b="1" dirty="0" smtClean="0"/>
              <a:t>?</a:t>
            </a:r>
            <a:endParaRPr lang="en-US" sz="5400" dirty="0"/>
          </a:p>
        </p:txBody>
      </p:sp>
      <p:sp>
        <p:nvSpPr>
          <p:cNvPr id="3" name="Content Placeholder 2"/>
          <p:cNvSpPr>
            <a:spLocks noGrp="1"/>
          </p:cNvSpPr>
          <p:nvPr>
            <p:ph idx="1"/>
          </p:nvPr>
        </p:nvSpPr>
        <p:spPr/>
        <p:txBody>
          <a:bodyPr/>
          <a:lstStyle/>
          <a:p>
            <a:pPr lvl="0"/>
            <a:r>
              <a:rPr lang="en-US" sz="4000" dirty="0"/>
              <a:t>Electric and magnetic fields are constantly </a:t>
            </a:r>
            <a:r>
              <a:rPr lang="en-US" sz="4000" b="1" u="sng" dirty="0">
                <a:solidFill>
                  <a:schemeClr val="accent1"/>
                </a:solidFill>
              </a:rPr>
              <a:t>changing</a:t>
            </a:r>
            <a:r>
              <a:rPr lang="en-US" sz="4000" dirty="0">
                <a:solidFill>
                  <a:schemeClr val="accent1"/>
                </a:solidFill>
              </a:rPr>
              <a:t> </a:t>
            </a:r>
          </a:p>
          <a:p>
            <a:pPr lvl="0"/>
            <a:r>
              <a:rPr lang="en-US" sz="4000" dirty="0"/>
              <a:t>EM waves are produced when electric charges </a:t>
            </a:r>
            <a:r>
              <a:rPr lang="en-US" sz="4000" b="1" u="sng" dirty="0">
                <a:solidFill>
                  <a:schemeClr val="accent1"/>
                </a:solidFill>
              </a:rPr>
              <a:t>vibrate</a:t>
            </a:r>
            <a:r>
              <a:rPr lang="en-US" sz="4000" dirty="0">
                <a:solidFill>
                  <a:schemeClr val="accent1"/>
                </a:solidFill>
              </a:rPr>
              <a:t> </a:t>
            </a:r>
            <a:r>
              <a:rPr lang="en-US" sz="4000" dirty="0"/>
              <a:t>or </a:t>
            </a:r>
            <a:r>
              <a:rPr lang="en-US" sz="4000" b="1" u="sng" dirty="0">
                <a:solidFill>
                  <a:schemeClr val="accent1"/>
                </a:solidFill>
              </a:rPr>
              <a:t>accelerate</a:t>
            </a:r>
            <a:endParaRPr lang="en-US" sz="4000" dirty="0">
              <a:solidFill>
                <a:schemeClr val="accent1"/>
              </a:solidFill>
            </a:endParaRPr>
          </a:p>
          <a:p>
            <a:pPr marL="0" indent="0">
              <a:buNone/>
            </a:pPr>
            <a:endParaRPr lang="en-US" dirty="0"/>
          </a:p>
        </p:txBody>
      </p:sp>
    </p:spTree>
    <p:extLst>
      <p:ext uri="{BB962C8B-B14F-4D97-AF65-F5344CB8AC3E}">
        <p14:creationId xmlns:p14="http://schemas.microsoft.com/office/powerpoint/2010/main" val="87848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they travel</a:t>
            </a:r>
            <a:r>
              <a:rPr lang="en-US" b="1" dirty="0" smtClean="0"/>
              <a:t>?</a:t>
            </a:r>
            <a:endParaRPr lang="en-US" dirty="0"/>
          </a:p>
        </p:txBody>
      </p:sp>
      <p:sp>
        <p:nvSpPr>
          <p:cNvPr id="3" name="Content Placeholder 2"/>
          <p:cNvSpPr>
            <a:spLocks noGrp="1"/>
          </p:cNvSpPr>
          <p:nvPr>
            <p:ph idx="1"/>
          </p:nvPr>
        </p:nvSpPr>
        <p:spPr/>
        <p:txBody>
          <a:bodyPr/>
          <a:lstStyle/>
          <a:p>
            <a:pPr lvl="0"/>
            <a:r>
              <a:rPr lang="en-US" sz="3600" dirty="0"/>
              <a:t>Since electric and magnetic fields are constantly changing, they </a:t>
            </a:r>
            <a:r>
              <a:rPr lang="en-US" sz="3600" b="1" u="sng" dirty="0">
                <a:solidFill>
                  <a:schemeClr val="accent1"/>
                </a:solidFill>
              </a:rPr>
              <a:t>regenerate</a:t>
            </a:r>
            <a:r>
              <a:rPr lang="en-US" sz="3600" dirty="0">
                <a:solidFill>
                  <a:schemeClr val="accent1"/>
                </a:solidFill>
              </a:rPr>
              <a:t> </a:t>
            </a:r>
            <a:r>
              <a:rPr lang="en-US" sz="3600" dirty="0"/>
              <a:t>each other</a:t>
            </a:r>
          </a:p>
          <a:p>
            <a:pPr lvl="0"/>
            <a:r>
              <a:rPr lang="en-US" sz="3600" dirty="0"/>
              <a:t>EM waves can travel through a </a:t>
            </a:r>
            <a:r>
              <a:rPr lang="en-US" sz="3600" b="1" u="sng" dirty="0">
                <a:solidFill>
                  <a:schemeClr val="accent1"/>
                </a:solidFill>
              </a:rPr>
              <a:t>vacuum</a:t>
            </a:r>
            <a:r>
              <a:rPr lang="en-US" sz="3600" dirty="0">
                <a:solidFill>
                  <a:schemeClr val="accent1"/>
                </a:solidFill>
              </a:rPr>
              <a:t> </a:t>
            </a:r>
            <a:r>
              <a:rPr lang="en-US" sz="3600" dirty="0"/>
              <a:t>(empty space) as well as through </a:t>
            </a:r>
            <a:r>
              <a:rPr lang="en-US" sz="3600" b="1" u="sng" dirty="0">
                <a:solidFill>
                  <a:schemeClr val="accent1"/>
                </a:solidFill>
              </a:rPr>
              <a:t>matter</a:t>
            </a:r>
            <a:r>
              <a:rPr lang="en-US" sz="3600" dirty="0"/>
              <a:t>.</a:t>
            </a:r>
          </a:p>
          <a:p>
            <a:endParaRPr lang="en-US" dirty="0"/>
          </a:p>
        </p:txBody>
      </p:sp>
    </p:spTree>
    <p:extLst>
      <p:ext uri="{BB962C8B-B14F-4D97-AF65-F5344CB8AC3E}">
        <p14:creationId xmlns:p14="http://schemas.microsoft.com/office/powerpoint/2010/main" val="346715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Speed</a:t>
            </a:r>
          </a:p>
        </p:txBody>
      </p:sp>
      <p:sp>
        <p:nvSpPr>
          <p:cNvPr id="3" name="Content Placeholder 2"/>
          <p:cNvSpPr>
            <a:spLocks noGrp="1"/>
          </p:cNvSpPr>
          <p:nvPr>
            <p:ph idx="1"/>
          </p:nvPr>
        </p:nvSpPr>
        <p:spPr/>
        <p:txBody>
          <a:bodyPr/>
          <a:lstStyle/>
          <a:p>
            <a:pPr lvl="0"/>
            <a:r>
              <a:rPr lang="en-US" sz="4000" dirty="0"/>
              <a:t>All EM waves travel 300,000 km/sec in space. (The speed of </a:t>
            </a:r>
            <a:r>
              <a:rPr lang="en-US" sz="4000" b="1" u="sng" dirty="0">
                <a:solidFill>
                  <a:schemeClr val="accent1"/>
                </a:solidFill>
              </a:rPr>
              <a:t>light</a:t>
            </a:r>
            <a:r>
              <a:rPr lang="en-US" sz="4000" dirty="0"/>
              <a:t> </a:t>
            </a:r>
            <a:r>
              <a:rPr lang="en-US" sz="4000" dirty="0">
                <a:sym typeface="Wingdings" panose="05000000000000000000" pitchFamily="2" charset="2"/>
              </a:rPr>
              <a:t></a:t>
            </a:r>
            <a:r>
              <a:rPr lang="en-US" sz="4000" dirty="0"/>
              <a:t> nature’s limit!)</a:t>
            </a:r>
          </a:p>
          <a:p>
            <a:pPr lvl="0"/>
            <a:r>
              <a:rPr lang="en-US" sz="4000" dirty="0"/>
              <a:t>EM waves usually travel slowest in solids and fastest in gases.</a:t>
            </a:r>
          </a:p>
          <a:p>
            <a:endParaRPr lang="en-US" dirty="0"/>
          </a:p>
        </p:txBody>
      </p:sp>
    </p:spTree>
    <p:extLst>
      <p:ext uri="{BB962C8B-B14F-4D97-AF65-F5344CB8AC3E}">
        <p14:creationId xmlns:p14="http://schemas.microsoft.com/office/powerpoint/2010/main" val="187363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7200" dirty="0"/>
              <a:t>The Electromagnetic </a:t>
            </a:r>
            <a:r>
              <a:rPr lang="en-US" sz="7200" dirty="0" smtClean="0"/>
              <a:t>Spectrum</a:t>
            </a:r>
            <a:endParaRPr lang="en-US" sz="7200" dirty="0"/>
          </a:p>
        </p:txBody>
      </p:sp>
      <p:sp>
        <p:nvSpPr>
          <p:cNvPr id="5" name="Text Placeholder 4"/>
          <p:cNvSpPr>
            <a:spLocks noGrp="1"/>
          </p:cNvSpPr>
          <p:nvPr>
            <p:ph type="body" idx="1"/>
          </p:nvPr>
        </p:nvSpPr>
        <p:spPr/>
        <p:txBody>
          <a:bodyPr/>
          <a:lstStyle/>
          <a:p>
            <a:r>
              <a:rPr lang="en-US" dirty="0">
                <a:hlinkClick r:id="rId2"/>
              </a:rPr>
              <a:t>NASA video</a:t>
            </a:r>
            <a:endParaRPr lang="en-US" dirty="0"/>
          </a:p>
          <a:p>
            <a:endParaRPr lang="en-US" dirty="0"/>
          </a:p>
        </p:txBody>
      </p:sp>
    </p:spTree>
    <p:extLst>
      <p:ext uri="{BB962C8B-B14F-4D97-AF65-F5344CB8AC3E}">
        <p14:creationId xmlns:p14="http://schemas.microsoft.com/office/powerpoint/2010/main" val="1020769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5400" b="1" u="sng" dirty="0"/>
              <a:t>Electromagnetic Spectrum</a:t>
            </a:r>
            <a:r>
              <a:rPr lang="en-US" sz="5400" dirty="0">
                <a:solidFill>
                  <a:schemeClr val="tx1"/>
                </a:solidFill>
              </a:rPr>
              <a:t>: arrangement of electromagnetic waves in order of </a:t>
            </a:r>
            <a:r>
              <a:rPr lang="en-US" sz="5400" b="1" u="sng" dirty="0"/>
              <a:t>wavelength</a:t>
            </a:r>
            <a:r>
              <a:rPr lang="en-US" sz="5400" dirty="0"/>
              <a:t> </a:t>
            </a:r>
            <a:r>
              <a:rPr lang="en-US" sz="5400" dirty="0">
                <a:solidFill>
                  <a:schemeClr val="tx1"/>
                </a:solidFill>
              </a:rPr>
              <a:t>and </a:t>
            </a:r>
            <a:r>
              <a:rPr lang="en-US" sz="5400" b="1" u="sng" dirty="0"/>
              <a:t>frequency</a:t>
            </a:r>
            <a:r>
              <a:rPr lang="en-US" sz="5400" dirty="0">
                <a:solidFill>
                  <a:schemeClr val="tx1"/>
                </a:solidFill>
              </a:rPr>
              <a:t>.</a:t>
            </a:r>
            <a:br>
              <a:rPr lang="en-US" sz="5400" dirty="0">
                <a:solidFill>
                  <a:schemeClr val="tx1"/>
                </a:solidFill>
              </a:rPr>
            </a:br>
            <a:endParaRPr lang="en-US" sz="5400" dirty="0">
              <a:solidFill>
                <a:schemeClr val="tx1"/>
              </a:solidFill>
            </a:endParaRPr>
          </a:p>
        </p:txBody>
      </p:sp>
    </p:spTree>
    <p:extLst>
      <p:ext uri="{BB962C8B-B14F-4D97-AF65-F5344CB8AC3E}">
        <p14:creationId xmlns:p14="http://schemas.microsoft.com/office/powerpoint/2010/main" val="1778679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edia.web.britannica.com/eb-media/75/95275-004-DDC8FD08.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842" y="368710"/>
            <a:ext cx="12080158" cy="6040079"/>
          </a:xfrm>
          <a:prstGeom prst="rect">
            <a:avLst/>
          </a:prstGeom>
          <a:noFill/>
          <a:ln>
            <a:noFill/>
          </a:ln>
        </p:spPr>
      </p:pic>
    </p:spTree>
    <p:extLst>
      <p:ext uri="{BB962C8B-B14F-4D97-AF65-F5344CB8AC3E}">
        <p14:creationId xmlns:p14="http://schemas.microsoft.com/office/powerpoint/2010/main" val="3097063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EM Spectrum</a:t>
            </a:r>
            <a:endParaRPr lang="en-US" dirty="0"/>
          </a:p>
        </p:txBody>
      </p:sp>
      <p:sp>
        <p:nvSpPr>
          <p:cNvPr id="4" name="Content Placeholder 3"/>
          <p:cNvSpPr>
            <a:spLocks noGrp="1"/>
          </p:cNvSpPr>
          <p:nvPr>
            <p:ph idx="1"/>
          </p:nvPr>
        </p:nvSpPr>
        <p:spPr>
          <a:xfrm>
            <a:off x="677334" y="1504335"/>
            <a:ext cx="8596668" cy="4537027"/>
          </a:xfrm>
        </p:spPr>
        <p:txBody>
          <a:bodyPr>
            <a:normAutofit/>
          </a:bodyPr>
          <a:lstStyle/>
          <a:p>
            <a:pPr lvl="0"/>
            <a:r>
              <a:rPr lang="en-US" sz="4400" dirty="0"/>
              <a:t>The </a:t>
            </a:r>
            <a:r>
              <a:rPr lang="en-US" sz="4400" b="1" u="sng" dirty="0">
                <a:solidFill>
                  <a:schemeClr val="accent1"/>
                </a:solidFill>
              </a:rPr>
              <a:t>frequency</a:t>
            </a:r>
            <a:r>
              <a:rPr lang="en-US" sz="4400" dirty="0">
                <a:solidFill>
                  <a:schemeClr val="accent1"/>
                </a:solidFill>
              </a:rPr>
              <a:t> </a:t>
            </a:r>
            <a:r>
              <a:rPr lang="en-US" sz="4400" dirty="0"/>
              <a:t>of electromagnetic waves is the number of vibrations per second (Hertz).</a:t>
            </a:r>
          </a:p>
          <a:p>
            <a:pPr lvl="0"/>
            <a:r>
              <a:rPr lang="en-US" sz="4400" dirty="0"/>
              <a:t>As frequency increases, wavelength becomes </a:t>
            </a:r>
            <a:r>
              <a:rPr lang="en-US" sz="4400" b="1" u="sng" dirty="0">
                <a:solidFill>
                  <a:schemeClr val="accent1"/>
                </a:solidFill>
              </a:rPr>
              <a:t>smaller</a:t>
            </a:r>
            <a:r>
              <a:rPr lang="en-US" sz="4400" dirty="0"/>
              <a:t>.</a:t>
            </a:r>
          </a:p>
          <a:p>
            <a:endParaRPr lang="en-US" dirty="0"/>
          </a:p>
        </p:txBody>
      </p:sp>
    </p:spTree>
    <p:extLst>
      <p:ext uri="{BB962C8B-B14F-4D97-AF65-F5344CB8AC3E}">
        <p14:creationId xmlns:p14="http://schemas.microsoft.com/office/powerpoint/2010/main" val="3275860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a:t>Radio waves</a:t>
            </a:r>
            <a:r>
              <a:rPr lang="en-US" dirty="0"/>
              <a:t> – EM waves with the longest wavelength and lowest frequency.</a:t>
            </a:r>
            <a:br>
              <a:rPr lang="en-US" dirty="0"/>
            </a:br>
            <a:r>
              <a:rPr lang="en-US" b="1" u="sng" dirty="0"/>
              <a:t>Infrared Waves</a:t>
            </a:r>
            <a:r>
              <a:rPr lang="en-US" dirty="0"/>
              <a:t> – EM wave in the frequency range just below visible light; felt as heat.</a:t>
            </a:r>
            <a:br>
              <a:rPr lang="en-US" dirty="0"/>
            </a:br>
            <a:r>
              <a:rPr lang="en-US" b="1" u="sng" dirty="0"/>
              <a:t>Visible Light</a:t>
            </a:r>
            <a:r>
              <a:rPr lang="en-US" dirty="0"/>
              <a:t> – Range of EM waves you can detect with your eyes. </a:t>
            </a:r>
            <a:br>
              <a:rPr lang="en-US" dirty="0"/>
            </a:br>
            <a:r>
              <a:rPr lang="en-US" b="1" u="sng" dirty="0"/>
              <a:t>Ultraviolet Waves</a:t>
            </a:r>
            <a:r>
              <a:rPr lang="en-US" dirty="0"/>
              <a:t> – EM wave in the frequency region just above visible light.</a:t>
            </a:r>
            <a:br>
              <a:rPr lang="en-US" dirty="0"/>
            </a:br>
            <a:r>
              <a:rPr lang="en-US" b="1" u="sng" dirty="0"/>
              <a:t>X Rays</a:t>
            </a:r>
            <a:r>
              <a:rPr lang="en-US" dirty="0"/>
              <a:t> – EM wave in the frequency range just above UV rays. </a:t>
            </a:r>
            <a:br>
              <a:rPr lang="en-US" dirty="0"/>
            </a:br>
            <a:r>
              <a:rPr lang="en-US" b="1" u="sng" dirty="0"/>
              <a:t>Gamma rays </a:t>
            </a:r>
            <a:r>
              <a:rPr lang="en-US" dirty="0"/>
              <a:t>– EM waves with the highest frequency and the shortest wavelength.</a:t>
            </a:r>
            <a:br>
              <a:rPr lang="en-US" dirty="0"/>
            </a:br>
            <a:endParaRPr lang="en-US" dirty="0"/>
          </a:p>
        </p:txBody>
      </p:sp>
    </p:spTree>
    <p:extLst>
      <p:ext uri="{BB962C8B-B14F-4D97-AF65-F5344CB8AC3E}">
        <p14:creationId xmlns:p14="http://schemas.microsoft.com/office/powerpoint/2010/main" val="427851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0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239" y="3985418"/>
            <a:ext cx="2697162"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294968" y="3176"/>
            <a:ext cx="9687232" cy="1139825"/>
          </a:xfrm>
        </p:spPr>
        <p:txBody>
          <a:bodyPr/>
          <a:lstStyle/>
          <a:p>
            <a:pPr eaLnBrk="1" hangingPunct="1"/>
            <a:r>
              <a:rPr lang="en-US" altLang="en-US" dirty="0" smtClean="0"/>
              <a:t>Radio waves</a:t>
            </a:r>
          </a:p>
        </p:txBody>
      </p:sp>
      <p:sp>
        <p:nvSpPr>
          <p:cNvPr id="14339" name="Rectangle 3"/>
          <p:cNvSpPr>
            <a:spLocks noGrp="1" noChangeArrowheads="1"/>
          </p:cNvSpPr>
          <p:nvPr>
            <p:ph type="body" idx="1"/>
          </p:nvPr>
        </p:nvSpPr>
        <p:spPr>
          <a:xfrm>
            <a:off x="294968" y="914401"/>
            <a:ext cx="9098271" cy="5095876"/>
          </a:xfrm>
        </p:spPr>
        <p:txBody>
          <a:bodyPr>
            <a:normAutofit/>
          </a:bodyPr>
          <a:lstStyle/>
          <a:p>
            <a:pPr eaLnBrk="1" hangingPunct="1"/>
            <a:r>
              <a:rPr lang="en-US" altLang="en-US" sz="2800" dirty="0" smtClean="0"/>
              <a:t>Longest wavelength EM waves</a:t>
            </a:r>
          </a:p>
          <a:p>
            <a:pPr eaLnBrk="1" hangingPunct="1"/>
            <a:r>
              <a:rPr lang="en-US" altLang="en-US" sz="2800" dirty="0" smtClean="0"/>
              <a:t>Uses:</a:t>
            </a:r>
          </a:p>
          <a:p>
            <a:pPr lvl="1" eaLnBrk="1" hangingPunct="1"/>
            <a:r>
              <a:rPr lang="en-US" altLang="en-US" sz="2400" dirty="0" smtClean="0"/>
              <a:t>TV broadcasting</a:t>
            </a:r>
          </a:p>
          <a:p>
            <a:pPr lvl="1" eaLnBrk="1" hangingPunct="1"/>
            <a:r>
              <a:rPr lang="en-US" altLang="en-US" sz="2400" dirty="0" smtClean="0"/>
              <a:t>AM and FM broadcast radio</a:t>
            </a:r>
          </a:p>
          <a:p>
            <a:pPr lvl="1" eaLnBrk="1" hangingPunct="1"/>
            <a:r>
              <a:rPr lang="en-US" altLang="en-US" sz="2400" dirty="0" smtClean="0"/>
              <a:t>Heart rate monitors</a:t>
            </a:r>
          </a:p>
          <a:p>
            <a:pPr lvl="1" eaLnBrk="1" hangingPunct="1"/>
            <a:r>
              <a:rPr lang="en-US" altLang="en-US" sz="2400" dirty="0" smtClean="0"/>
              <a:t>Cell phone communication</a:t>
            </a:r>
          </a:p>
          <a:p>
            <a:pPr lvl="1" eaLnBrk="1" hangingPunct="1"/>
            <a:r>
              <a:rPr lang="en-US" altLang="en-US" sz="2400" dirty="0" smtClean="0"/>
              <a:t>MRI (MAGNETIC RESONACE IMAGING)</a:t>
            </a:r>
          </a:p>
          <a:p>
            <a:pPr lvl="2" eaLnBrk="1" hangingPunct="1">
              <a:lnSpc>
                <a:spcPct val="90000"/>
              </a:lnSpc>
            </a:pPr>
            <a:r>
              <a:rPr lang="en-US" altLang="en-US" sz="2400" dirty="0"/>
              <a:t>Uses Short wave radio waves with a magnet to create an image</a:t>
            </a:r>
          </a:p>
          <a:p>
            <a:pPr lvl="1" eaLnBrk="1" hangingPunct="1"/>
            <a:endParaRPr lang="en-US" altLang="en-US" sz="2400" dirty="0" smtClean="0"/>
          </a:p>
        </p:txBody>
      </p:sp>
      <p:pic>
        <p:nvPicPr>
          <p:cNvPr id="174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38" y="5334000"/>
            <a:ext cx="39624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1635" y="573088"/>
            <a:ext cx="2060370" cy="266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49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339">
                                            <p:txEl>
                                              <p:pRg st="7" end="7"/>
                                            </p:txEl>
                                          </p:spTgt>
                                        </p:tgtEl>
                                        <p:attrNameLst>
                                          <p:attrName>style.visibility</p:attrName>
                                        </p:attrNameLst>
                                      </p:cBhvr>
                                      <p:to>
                                        <p:strVal val="visible"/>
                                      </p:to>
                                    </p:set>
                                    <p:animEffect transition="in" filter="dissolve">
                                      <p:cBhvr>
                                        <p:cTn id="40"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t">
            <a:normAutofit fontScale="90000"/>
          </a:bodyPr>
          <a:lstStyle/>
          <a:p>
            <a:pPr eaLnBrk="1" hangingPunct="1"/>
            <a:r>
              <a:rPr lang="en-US" altLang="en-US" sz="4000"/>
              <a:t>Radio</a:t>
            </a:r>
            <a:br>
              <a:rPr lang="en-US" altLang="en-US" sz="4000"/>
            </a:br>
            <a:r>
              <a:rPr lang="en-US" altLang="en-US" sz="3000"/>
              <a:t>(Longest electromagnetic waves)</a:t>
            </a:r>
          </a:p>
        </p:txBody>
      </p:sp>
      <p:sp>
        <p:nvSpPr>
          <p:cNvPr id="18435" name="Rectangle 5"/>
          <p:cNvSpPr>
            <a:spLocks noGrp="1" noChangeArrowheads="1"/>
          </p:cNvSpPr>
          <p:nvPr>
            <p:ph type="body" sz="half" idx="2"/>
          </p:nvPr>
        </p:nvSpPr>
        <p:spPr>
          <a:xfrm>
            <a:off x="609600" y="1496347"/>
            <a:ext cx="8460658" cy="4953000"/>
          </a:xfrm>
        </p:spPr>
        <p:txBody>
          <a:bodyPr>
            <a:normAutofit/>
          </a:bodyPr>
          <a:lstStyle/>
          <a:p>
            <a:pPr marL="0" indent="0">
              <a:lnSpc>
                <a:spcPct val="90000"/>
              </a:lnSpc>
            </a:pPr>
            <a:r>
              <a:rPr lang="en-US" altLang="en-US" sz="2400" dirty="0" smtClean="0"/>
              <a:t>Emitted by</a:t>
            </a:r>
          </a:p>
          <a:p>
            <a:pPr lvl="1" eaLnBrk="1" hangingPunct="1">
              <a:lnSpc>
                <a:spcPct val="90000"/>
              </a:lnSpc>
            </a:pPr>
            <a:r>
              <a:rPr lang="en-US" altLang="en-US" sz="2000" dirty="0" smtClean="0"/>
              <a:t>Astronomical Objects</a:t>
            </a:r>
          </a:p>
          <a:p>
            <a:pPr lvl="1" eaLnBrk="1" hangingPunct="1">
              <a:lnSpc>
                <a:spcPct val="90000"/>
              </a:lnSpc>
            </a:pPr>
            <a:r>
              <a:rPr lang="en-US" altLang="en-US" sz="2000" dirty="0" smtClean="0"/>
              <a:t>Radio Station Transmitters</a:t>
            </a:r>
          </a:p>
          <a:p>
            <a:pPr lvl="1" eaLnBrk="1" hangingPunct="1">
              <a:lnSpc>
                <a:spcPct val="90000"/>
              </a:lnSpc>
              <a:buFontTx/>
              <a:buNone/>
            </a:pPr>
            <a:endParaRPr lang="en-US" altLang="en-US" sz="2000" dirty="0" smtClean="0"/>
          </a:p>
          <a:p>
            <a:pPr marL="0" indent="0">
              <a:lnSpc>
                <a:spcPct val="90000"/>
              </a:lnSpc>
            </a:pPr>
            <a:r>
              <a:rPr lang="en-US" altLang="en-US" sz="2400" dirty="0" smtClean="0"/>
              <a:t>Detected by</a:t>
            </a:r>
          </a:p>
          <a:p>
            <a:pPr lvl="1" eaLnBrk="1" hangingPunct="1">
              <a:lnSpc>
                <a:spcPct val="90000"/>
              </a:lnSpc>
            </a:pPr>
            <a:r>
              <a:rPr lang="en-US" altLang="en-US" sz="2000" dirty="0" smtClean="0"/>
              <a:t>Ground based radio telescopes</a:t>
            </a:r>
          </a:p>
          <a:p>
            <a:pPr lvl="1" eaLnBrk="1" hangingPunct="1">
              <a:lnSpc>
                <a:spcPct val="90000"/>
              </a:lnSpc>
            </a:pPr>
            <a:r>
              <a:rPr lang="en-US" altLang="en-US" sz="2000" dirty="0" smtClean="0">
                <a:solidFill>
                  <a:schemeClr val="folHlink"/>
                </a:solidFill>
              </a:rPr>
              <a:t>*If you turn on a radio,, it will convert the radio wave energy into sound energy.</a:t>
            </a:r>
            <a:endParaRPr lang="en-US" altLang="en-US" sz="2000" dirty="0" smtClean="0"/>
          </a:p>
        </p:txBody>
      </p:sp>
      <p:pic>
        <p:nvPicPr>
          <p:cNvPr id="18436" name="Picture 7" descr="gbt_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0" y="4525297"/>
            <a:ext cx="28575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rst000003.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788013" y="274638"/>
            <a:ext cx="2133600" cy="2895600"/>
          </a:xfrm>
        </p:spPr>
      </p:pic>
    </p:spTree>
    <p:extLst>
      <p:ext uri="{BB962C8B-B14F-4D97-AF65-F5344CB8AC3E}">
        <p14:creationId xmlns:p14="http://schemas.microsoft.com/office/powerpoint/2010/main" val="3879996492"/>
      </p:ext>
    </p:extLst>
  </p:cSld>
  <p:clrMapOvr>
    <a:masterClrMapping/>
  </p:clrMapOvr>
  <p:transition advTm="9568">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8596668" cy="1320800"/>
          </a:xfrm>
        </p:spPr>
        <p:txBody>
          <a:bodyPr/>
          <a:lstStyle/>
          <a:p>
            <a:r>
              <a:rPr lang="en-US" dirty="0" smtClean="0"/>
              <a:t>Jag Mark</a:t>
            </a:r>
            <a:endParaRPr lang="en-US" dirty="0"/>
          </a:p>
        </p:txBody>
      </p:sp>
      <p:sp>
        <p:nvSpPr>
          <p:cNvPr id="3" name="Content Placeholder 2"/>
          <p:cNvSpPr>
            <a:spLocks noGrp="1"/>
          </p:cNvSpPr>
          <p:nvPr>
            <p:ph idx="1"/>
          </p:nvPr>
        </p:nvSpPr>
        <p:spPr>
          <a:xfrm>
            <a:off x="132735" y="589936"/>
            <a:ext cx="11135033" cy="4560838"/>
          </a:xfrm>
        </p:spPr>
        <p:txBody>
          <a:bodyPr>
            <a:noAutofit/>
          </a:bodyPr>
          <a:lstStyle/>
          <a:p>
            <a:r>
              <a:rPr lang="en-US" sz="2800" b="1" dirty="0" smtClean="0"/>
              <a:t>Electromagnetic Waves can transfer energy without</a:t>
            </a:r>
          </a:p>
          <a:p>
            <a:pPr>
              <a:buFont typeface="+mj-lt"/>
              <a:buAutoNum type="alphaUcPeriod"/>
            </a:pPr>
            <a:r>
              <a:rPr lang="en-US" sz="2800" dirty="0" smtClean="0"/>
              <a:t>A medium</a:t>
            </a:r>
          </a:p>
          <a:p>
            <a:pPr>
              <a:buFont typeface="+mj-lt"/>
              <a:buAutoNum type="alphaUcPeriod"/>
            </a:pPr>
            <a:r>
              <a:rPr lang="en-US" sz="2800" dirty="0" smtClean="0"/>
              <a:t>An electric field</a:t>
            </a:r>
          </a:p>
          <a:p>
            <a:pPr>
              <a:buFont typeface="+mj-lt"/>
              <a:buAutoNum type="alphaUcPeriod"/>
            </a:pPr>
            <a:r>
              <a:rPr lang="en-US" sz="2800" dirty="0" smtClean="0"/>
              <a:t>A magnetic field</a:t>
            </a:r>
          </a:p>
          <a:p>
            <a:pPr>
              <a:buFont typeface="+mj-lt"/>
              <a:buAutoNum type="alphaUcPeriod"/>
            </a:pPr>
            <a:r>
              <a:rPr lang="en-US" sz="2800" dirty="0" smtClean="0"/>
              <a:t>A change in either a magnetic or an electric field</a:t>
            </a:r>
          </a:p>
          <a:p>
            <a:r>
              <a:rPr lang="en-US" sz="2800" b="1" dirty="0" smtClean="0"/>
              <a:t>Which statement </a:t>
            </a:r>
            <a:r>
              <a:rPr lang="en-US" sz="2800" b="1" i="1" dirty="0" smtClean="0"/>
              <a:t>BEST </a:t>
            </a:r>
            <a:r>
              <a:rPr lang="en-US" sz="2800" b="1" dirty="0" smtClean="0"/>
              <a:t>describes how electromagnetic waves differ from other types of waves</a:t>
            </a:r>
            <a:r>
              <a:rPr lang="en-US" sz="2800" dirty="0" smtClean="0"/>
              <a:t>?</a:t>
            </a:r>
          </a:p>
          <a:p>
            <a:pPr>
              <a:buFont typeface="+mj-lt"/>
              <a:buAutoNum type="alphaUcPeriod"/>
            </a:pPr>
            <a:r>
              <a:rPr lang="en-US" sz="2800" dirty="0" smtClean="0"/>
              <a:t>They can travel in a straight line</a:t>
            </a:r>
          </a:p>
          <a:p>
            <a:pPr>
              <a:buFont typeface="+mj-lt"/>
              <a:buAutoNum type="alphaUcPeriod"/>
            </a:pPr>
            <a:r>
              <a:rPr lang="en-US" sz="2800" dirty="0" smtClean="0"/>
              <a:t>They have speed but no frequency</a:t>
            </a:r>
          </a:p>
          <a:p>
            <a:pPr>
              <a:buFont typeface="+mj-lt"/>
              <a:buAutoNum type="alphaUcPeriod"/>
            </a:pPr>
            <a:r>
              <a:rPr lang="en-US" sz="2800" dirty="0" smtClean="0"/>
              <a:t>They have wavelength but no energy</a:t>
            </a:r>
          </a:p>
          <a:p>
            <a:pPr>
              <a:buFont typeface="+mj-lt"/>
              <a:buAutoNum type="alphaUcPeriod"/>
            </a:pPr>
            <a:r>
              <a:rPr lang="en-US" sz="2800" dirty="0" smtClean="0"/>
              <a:t>They can travel through a vacuum</a:t>
            </a:r>
            <a:endParaRPr lang="en-US" sz="2800" dirty="0"/>
          </a:p>
        </p:txBody>
      </p:sp>
    </p:spTree>
    <p:extLst>
      <p:ext uri="{BB962C8B-B14F-4D97-AF65-F5344CB8AC3E}">
        <p14:creationId xmlns:p14="http://schemas.microsoft.com/office/powerpoint/2010/main" val="57209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Microwaves</a:t>
            </a:r>
          </a:p>
        </p:txBody>
      </p:sp>
      <p:sp>
        <p:nvSpPr>
          <p:cNvPr id="15363" name="Rectangle 3"/>
          <p:cNvSpPr>
            <a:spLocks noGrp="1" noChangeArrowheads="1"/>
          </p:cNvSpPr>
          <p:nvPr>
            <p:ph type="body" idx="1"/>
          </p:nvPr>
        </p:nvSpPr>
        <p:spPr>
          <a:xfrm>
            <a:off x="677334" y="1386349"/>
            <a:ext cx="8596668" cy="4655014"/>
          </a:xfrm>
        </p:spPr>
        <p:txBody>
          <a:bodyPr>
            <a:normAutofit/>
          </a:bodyPr>
          <a:lstStyle/>
          <a:p>
            <a:pPr eaLnBrk="1" hangingPunct="1"/>
            <a:r>
              <a:rPr lang="en-US" altLang="en-US" sz="2800" dirty="0" smtClean="0"/>
              <a:t>Wavelengths from 1 mm- 1 m</a:t>
            </a:r>
          </a:p>
          <a:p>
            <a:pPr eaLnBrk="1" hangingPunct="1"/>
            <a:r>
              <a:rPr lang="en-US" altLang="en-US" sz="2800" dirty="0" smtClean="0"/>
              <a:t>Uses:</a:t>
            </a:r>
          </a:p>
          <a:p>
            <a:pPr lvl="1" eaLnBrk="1" hangingPunct="1"/>
            <a:r>
              <a:rPr lang="en-US" altLang="en-US" sz="2400" dirty="0" smtClean="0"/>
              <a:t>Microwave ovens</a:t>
            </a:r>
          </a:p>
          <a:p>
            <a:pPr lvl="1" eaLnBrk="1" hangingPunct="1"/>
            <a:r>
              <a:rPr lang="en-US" altLang="en-US" sz="2400" dirty="0" smtClean="0"/>
              <a:t>Bluetooth headsets</a:t>
            </a:r>
          </a:p>
          <a:p>
            <a:pPr lvl="1" eaLnBrk="1" hangingPunct="1"/>
            <a:r>
              <a:rPr lang="en-US" altLang="en-US" sz="2400" dirty="0" smtClean="0"/>
              <a:t>Broadband Wireless Internet</a:t>
            </a:r>
          </a:p>
          <a:p>
            <a:pPr lvl="1" eaLnBrk="1" hangingPunct="1"/>
            <a:r>
              <a:rPr lang="en-US" altLang="en-US" sz="2400" dirty="0" smtClean="0"/>
              <a:t>Radar</a:t>
            </a:r>
          </a:p>
          <a:p>
            <a:pPr lvl="1" eaLnBrk="1" hangingPunct="1"/>
            <a:r>
              <a:rPr lang="en-US" altLang="en-US" sz="2400" dirty="0" smtClean="0"/>
              <a:t>GPS</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3563" y="172243"/>
            <a:ext cx="21780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213" y="4210819"/>
            <a:ext cx="28194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002" y="4962832"/>
            <a:ext cx="4419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075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dissolve">
                                      <p:cBhvr>
                                        <p:cTn id="3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chor="t"/>
          <a:lstStyle/>
          <a:p>
            <a:pPr eaLnBrk="1" hangingPunct="1"/>
            <a:r>
              <a:rPr lang="en-US" altLang="en-US" smtClean="0"/>
              <a:t>Microwave</a:t>
            </a:r>
          </a:p>
        </p:txBody>
      </p:sp>
      <p:pic>
        <p:nvPicPr>
          <p:cNvPr id="27657" name="Picture 9" descr="MAP Spacecraft Portrait, Computer rendering">
            <a:hlinkClick r:id="rId3" tooltip="WMAP Spacecraft Portrai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7902063" y="4864100"/>
            <a:ext cx="2609850" cy="2755900"/>
          </a:xfrm>
        </p:spPr>
      </p:pic>
      <p:sp>
        <p:nvSpPr>
          <p:cNvPr id="27659" name="Rectangle 11"/>
          <p:cNvSpPr>
            <a:spLocks noGrp="1" noChangeArrowheads="1"/>
          </p:cNvSpPr>
          <p:nvPr>
            <p:ph type="body" sz="half" idx="2"/>
          </p:nvPr>
        </p:nvSpPr>
        <p:spPr>
          <a:xfrm>
            <a:off x="609601" y="1047135"/>
            <a:ext cx="7810500" cy="5471651"/>
          </a:xfrm>
        </p:spPr>
        <p:txBody>
          <a:bodyPr>
            <a:noAutofit/>
          </a:bodyPr>
          <a:lstStyle/>
          <a:p>
            <a:pPr marL="0" indent="0">
              <a:lnSpc>
                <a:spcPct val="90000"/>
              </a:lnSpc>
            </a:pPr>
            <a:r>
              <a:rPr lang="en-US" altLang="en-US" sz="2800" dirty="0" smtClean="0"/>
              <a:t>Emitted by:</a:t>
            </a:r>
          </a:p>
          <a:p>
            <a:pPr lvl="1" eaLnBrk="1" hangingPunct="1">
              <a:lnSpc>
                <a:spcPct val="90000"/>
              </a:lnSpc>
            </a:pPr>
            <a:r>
              <a:rPr lang="en-US" altLang="en-US" sz="2400" dirty="0" smtClean="0"/>
              <a:t>Gas clouds collapsing into stars</a:t>
            </a:r>
          </a:p>
          <a:p>
            <a:pPr lvl="1" eaLnBrk="1" hangingPunct="1">
              <a:lnSpc>
                <a:spcPct val="90000"/>
              </a:lnSpc>
            </a:pPr>
            <a:r>
              <a:rPr lang="en-US" altLang="en-US" sz="2400" dirty="0" smtClean="0"/>
              <a:t>Microwave Ovens</a:t>
            </a:r>
          </a:p>
          <a:p>
            <a:pPr lvl="1" eaLnBrk="1" hangingPunct="1">
              <a:lnSpc>
                <a:spcPct val="90000"/>
              </a:lnSpc>
            </a:pPr>
            <a:r>
              <a:rPr lang="en-US" altLang="en-US" sz="2400" dirty="0" smtClean="0"/>
              <a:t>Radar Stations</a:t>
            </a:r>
          </a:p>
          <a:p>
            <a:pPr lvl="1" eaLnBrk="1" hangingPunct="1">
              <a:lnSpc>
                <a:spcPct val="90000"/>
              </a:lnSpc>
            </a:pPr>
            <a:r>
              <a:rPr lang="en-US" altLang="en-US" sz="2400" dirty="0" smtClean="0"/>
              <a:t>Cell Phones</a:t>
            </a:r>
          </a:p>
          <a:p>
            <a:pPr lvl="1" eaLnBrk="1" hangingPunct="1">
              <a:lnSpc>
                <a:spcPct val="90000"/>
              </a:lnSpc>
            </a:pPr>
            <a:endParaRPr lang="en-US" altLang="en-US" sz="2400" dirty="0" smtClean="0"/>
          </a:p>
          <a:p>
            <a:pPr marL="0" indent="0">
              <a:lnSpc>
                <a:spcPct val="90000"/>
              </a:lnSpc>
            </a:pPr>
            <a:r>
              <a:rPr lang="en-US" altLang="en-US" sz="2800" dirty="0" smtClean="0"/>
              <a:t>Detected by</a:t>
            </a:r>
          </a:p>
          <a:p>
            <a:pPr lvl="1" eaLnBrk="1" hangingPunct="1">
              <a:lnSpc>
                <a:spcPct val="90000"/>
              </a:lnSpc>
            </a:pPr>
            <a:r>
              <a:rPr lang="en-US" altLang="en-US" sz="2400" dirty="0" smtClean="0"/>
              <a:t>Microwave Telescopes</a:t>
            </a:r>
          </a:p>
          <a:p>
            <a:pPr lvl="1" eaLnBrk="1" hangingPunct="1">
              <a:lnSpc>
                <a:spcPct val="90000"/>
              </a:lnSpc>
            </a:pPr>
            <a:r>
              <a:rPr lang="en-US" altLang="en-US" sz="2400" dirty="0" smtClean="0"/>
              <a:t>Food (heated)</a:t>
            </a:r>
          </a:p>
          <a:p>
            <a:pPr lvl="1" eaLnBrk="1" hangingPunct="1">
              <a:lnSpc>
                <a:spcPct val="90000"/>
              </a:lnSpc>
            </a:pPr>
            <a:r>
              <a:rPr lang="en-US" altLang="en-US" sz="2400" dirty="0" smtClean="0"/>
              <a:t>Cell phones</a:t>
            </a:r>
          </a:p>
          <a:p>
            <a:pPr lvl="1" eaLnBrk="1" hangingPunct="1">
              <a:lnSpc>
                <a:spcPct val="90000"/>
              </a:lnSpc>
            </a:pPr>
            <a:r>
              <a:rPr lang="en-US" altLang="en-US" sz="2400" dirty="0" smtClean="0"/>
              <a:t>Radar (systems)</a:t>
            </a:r>
          </a:p>
        </p:txBody>
      </p:sp>
      <p:pic>
        <p:nvPicPr>
          <p:cNvPr id="27655" name="Picture 7" descr="usappliance_1733_825769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100" y="2511425"/>
            <a:ext cx="3733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6407" y="274638"/>
            <a:ext cx="31242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900790"/>
      </p:ext>
    </p:extLst>
  </p:cSld>
  <p:clrMapOvr>
    <a:masterClrMapping/>
  </p:clrMapOvr>
  <p:transition advTm="22656">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1+#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7660"/>
                                        </p:tgtEl>
                                        <p:attrNameLst>
                                          <p:attrName>style.visibility</p:attrName>
                                        </p:attrNameLst>
                                      </p:cBhvr>
                                      <p:to>
                                        <p:strVal val="visible"/>
                                      </p:to>
                                    </p:set>
                                    <p:anim calcmode="lin" valueType="num">
                                      <p:cBhvr additive="base">
                                        <p:cTn id="13" dur="500" fill="hold"/>
                                        <p:tgtEl>
                                          <p:spTgt spid="27660"/>
                                        </p:tgtEl>
                                        <p:attrNameLst>
                                          <p:attrName>ppt_x</p:attrName>
                                        </p:attrNameLst>
                                      </p:cBhvr>
                                      <p:tavLst>
                                        <p:tav tm="0">
                                          <p:val>
                                            <p:strVal val="0-#ppt_w/2"/>
                                          </p:val>
                                        </p:tav>
                                        <p:tav tm="100000">
                                          <p:val>
                                            <p:strVal val="#ppt_x"/>
                                          </p:val>
                                        </p:tav>
                                      </p:tavLst>
                                    </p:anim>
                                    <p:anim calcmode="lin" valueType="num">
                                      <p:cBhvr additive="base">
                                        <p:cTn id="14" dur="500" fill="hold"/>
                                        <p:tgtEl>
                                          <p:spTgt spid="276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27659">
                                            <p:txEl>
                                              <p:pRg st="0" end="0"/>
                                            </p:txEl>
                                          </p:spTgt>
                                        </p:tgtEl>
                                        <p:attrNameLst>
                                          <p:attrName>style.visibility</p:attrName>
                                        </p:attrNameLst>
                                      </p:cBhvr>
                                      <p:to>
                                        <p:strVal val="visible"/>
                                      </p:to>
                                    </p:set>
                                    <p:animEffect transition="in" filter="slide(fromRight)">
                                      <p:cBhvr>
                                        <p:cTn id="19" dur="500"/>
                                        <p:tgtEl>
                                          <p:spTgt spid="27659">
                                            <p:txEl>
                                              <p:pRg st="0" end="0"/>
                                            </p:txEl>
                                          </p:spTgt>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27659">
                                            <p:txEl>
                                              <p:pRg st="1" end="1"/>
                                            </p:txEl>
                                          </p:spTgt>
                                        </p:tgtEl>
                                        <p:attrNameLst>
                                          <p:attrName>style.visibility</p:attrName>
                                        </p:attrNameLst>
                                      </p:cBhvr>
                                      <p:to>
                                        <p:strVal val="visible"/>
                                      </p:to>
                                    </p:set>
                                    <p:animEffect transition="in" filter="slide(fromRight)">
                                      <p:cBhvr>
                                        <p:cTn id="22" dur="500"/>
                                        <p:tgtEl>
                                          <p:spTgt spid="27659">
                                            <p:txEl>
                                              <p:pRg st="1" end="1"/>
                                            </p:txEl>
                                          </p:spTgt>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7659">
                                            <p:txEl>
                                              <p:pRg st="2" end="2"/>
                                            </p:txEl>
                                          </p:spTgt>
                                        </p:tgtEl>
                                        <p:attrNameLst>
                                          <p:attrName>style.visibility</p:attrName>
                                        </p:attrNameLst>
                                      </p:cBhvr>
                                      <p:to>
                                        <p:strVal val="visible"/>
                                      </p:to>
                                    </p:set>
                                    <p:animEffect transition="in" filter="slide(fromRight)">
                                      <p:cBhvr>
                                        <p:cTn id="25" dur="500"/>
                                        <p:tgtEl>
                                          <p:spTgt spid="27659">
                                            <p:txEl>
                                              <p:pRg st="2" end="2"/>
                                            </p:txEl>
                                          </p:spTgt>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27659">
                                            <p:txEl>
                                              <p:pRg st="3" end="3"/>
                                            </p:txEl>
                                          </p:spTgt>
                                        </p:tgtEl>
                                        <p:attrNameLst>
                                          <p:attrName>style.visibility</p:attrName>
                                        </p:attrNameLst>
                                      </p:cBhvr>
                                      <p:to>
                                        <p:strVal val="visible"/>
                                      </p:to>
                                    </p:set>
                                    <p:animEffect transition="in" filter="slide(fromRight)">
                                      <p:cBhvr>
                                        <p:cTn id="28" dur="500"/>
                                        <p:tgtEl>
                                          <p:spTgt spid="27659">
                                            <p:txEl>
                                              <p:pRg st="3" end="3"/>
                                            </p:txEl>
                                          </p:spTgt>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27659">
                                            <p:txEl>
                                              <p:pRg st="4" end="4"/>
                                            </p:txEl>
                                          </p:spTgt>
                                        </p:tgtEl>
                                        <p:attrNameLst>
                                          <p:attrName>style.visibility</p:attrName>
                                        </p:attrNameLst>
                                      </p:cBhvr>
                                      <p:to>
                                        <p:strVal val="visible"/>
                                      </p:to>
                                    </p:set>
                                    <p:animEffect transition="in" filter="slide(fromRight)">
                                      <p:cBhvr>
                                        <p:cTn id="31" dur="500"/>
                                        <p:tgtEl>
                                          <p:spTgt spid="2765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2" fill="hold" grpId="0" nodeType="clickEffect">
                                  <p:stCondLst>
                                    <p:cond delay="0"/>
                                  </p:stCondLst>
                                  <p:childTnLst>
                                    <p:set>
                                      <p:cBhvr>
                                        <p:cTn id="35" dur="1" fill="hold">
                                          <p:stCondLst>
                                            <p:cond delay="0"/>
                                          </p:stCondLst>
                                        </p:cTn>
                                        <p:tgtEl>
                                          <p:spTgt spid="27659">
                                            <p:txEl>
                                              <p:pRg st="6" end="6"/>
                                            </p:txEl>
                                          </p:spTgt>
                                        </p:tgtEl>
                                        <p:attrNameLst>
                                          <p:attrName>style.visibility</p:attrName>
                                        </p:attrNameLst>
                                      </p:cBhvr>
                                      <p:to>
                                        <p:strVal val="visible"/>
                                      </p:to>
                                    </p:set>
                                    <p:animEffect transition="in" filter="slide(fromRight)">
                                      <p:cBhvr>
                                        <p:cTn id="36" dur="500"/>
                                        <p:tgtEl>
                                          <p:spTgt spid="27659">
                                            <p:txEl>
                                              <p:pRg st="6" end="6"/>
                                            </p:txEl>
                                          </p:spTgt>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27659">
                                            <p:txEl>
                                              <p:pRg st="7" end="7"/>
                                            </p:txEl>
                                          </p:spTgt>
                                        </p:tgtEl>
                                        <p:attrNameLst>
                                          <p:attrName>style.visibility</p:attrName>
                                        </p:attrNameLst>
                                      </p:cBhvr>
                                      <p:to>
                                        <p:strVal val="visible"/>
                                      </p:to>
                                    </p:set>
                                    <p:animEffect transition="in" filter="slide(fromRight)">
                                      <p:cBhvr>
                                        <p:cTn id="39" dur="500"/>
                                        <p:tgtEl>
                                          <p:spTgt spid="27659">
                                            <p:txEl>
                                              <p:pRg st="7" end="7"/>
                                            </p:txEl>
                                          </p:spTgt>
                                        </p:tgtEl>
                                      </p:cBhvr>
                                    </p:animEffect>
                                  </p:childTnLst>
                                </p:cTn>
                              </p:par>
                              <p:par>
                                <p:cTn id="40" presetID="12" presetClass="entr" presetSubtype="2" fill="hold" grpId="0" nodeType="withEffect">
                                  <p:stCondLst>
                                    <p:cond delay="0"/>
                                  </p:stCondLst>
                                  <p:childTnLst>
                                    <p:set>
                                      <p:cBhvr>
                                        <p:cTn id="41" dur="1" fill="hold">
                                          <p:stCondLst>
                                            <p:cond delay="0"/>
                                          </p:stCondLst>
                                        </p:cTn>
                                        <p:tgtEl>
                                          <p:spTgt spid="27659">
                                            <p:txEl>
                                              <p:pRg st="8" end="8"/>
                                            </p:txEl>
                                          </p:spTgt>
                                        </p:tgtEl>
                                        <p:attrNameLst>
                                          <p:attrName>style.visibility</p:attrName>
                                        </p:attrNameLst>
                                      </p:cBhvr>
                                      <p:to>
                                        <p:strVal val="visible"/>
                                      </p:to>
                                    </p:set>
                                    <p:animEffect transition="in" filter="slide(fromRight)">
                                      <p:cBhvr>
                                        <p:cTn id="42" dur="500"/>
                                        <p:tgtEl>
                                          <p:spTgt spid="27659">
                                            <p:txEl>
                                              <p:pRg st="8" end="8"/>
                                            </p:txEl>
                                          </p:spTgt>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27659">
                                            <p:txEl>
                                              <p:pRg st="9" end="9"/>
                                            </p:txEl>
                                          </p:spTgt>
                                        </p:tgtEl>
                                        <p:attrNameLst>
                                          <p:attrName>style.visibility</p:attrName>
                                        </p:attrNameLst>
                                      </p:cBhvr>
                                      <p:to>
                                        <p:strVal val="visible"/>
                                      </p:to>
                                    </p:set>
                                    <p:animEffect transition="in" filter="slide(fromRight)">
                                      <p:cBhvr>
                                        <p:cTn id="45" dur="500"/>
                                        <p:tgtEl>
                                          <p:spTgt spid="27659">
                                            <p:txEl>
                                              <p:pRg st="9" end="9"/>
                                            </p:txEl>
                                          </p:spTgt>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27659">
                                            <p:txEl>
                                              <p:pRg st="10" end="10"/>
                                            </p:txEl>
                                          </p:spTgt>
                                        </p:tgtEl>
                                        <p:attrNameLst>
                                          <p:attrName>style.visibility</p:attrName>
                                        </p:attrNameLst>
                                      </p:cBhvr>
                                      <p:to>
                                        <p:strVal val="visible"/>
                                      </p:to>
                                    </p:set>
                                    <p:animEffect transition="in" filter="slide(fromRight)">
                                      <p:cBhvr>
                                        <p:cTn id="48" dur="500"/>
                                        <p:tgtEl>
                                          <p:spTgt spid="27659">
                                            <p:txEl>
                                              <p:pRg st="10" end="1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nodeType="clickEffect">
                                  <p:stCondLst>
                                    <p:cond delay="0"/>
                                  </p:stCondLst>
                                  <p:childTnLst>
                                    <p:set>
                                      <p:cBhvr>
                                        <p:cTn id="52" dur="1" fill="hold">
                                          <p:stCondLst>
                                            <p:cond delay="0"/>
                                          </p:stCondLst>
                                        </p:cTn>
                                        <p:tgtEl>
                                          <p:spTgt spid="27655"/>
                                        </p:tgtEl>
                                        <p:attrNameLst>
                                          <p:attrName>style.visibility</p:attrName>
                                        </p:attrNameLst>
                                      </p:cBhvr>
                                      <p:to>
                                        <p:strVal val="visible"/>
                                      </p:to>
                                    </p:set>
                                    <p:animEffect transition="in" filter="strips(downLeft)">
                                      <p:cBhvr>
                                        <p:cTn id="53" dur="500"/>
                                        <p:tgtEl>
                                          <p:spTgt spid="2765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27657"/>
                                        </p:tgtEl>
                                        <p:attrNameLst>
                                          <p:attrName>style.visibility</p:attrName>
                                        </p:attrNameLst>
                                      </p:cBhvr>
                                      <p:to>
                                        <p:strVal val="visible"/>
                                      </p:to>
                                    </p:set>
                                    <p:animEffect transition="in" filter="checkerboard(across)">
                                      <p:cBhvr>
                                        <p:cTn id="58"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Infrared Radiation</a:t>
            </a:r>
          </a:p>
        </p:txBody>
      </p:sp>
      <p:sp>
        <p:nvSpPr>
          <p:cNvPr id="21507" name="AutoShape 3"/>
          <p:cNvSpPr>
            <a:spLocks noChangeAspect="1" noChangeArrowheads="1"/>
          </p:cNvSpPr>
          <p:nvPr>
            <p:ph type="body" idx="1"/>
          </p:nvPr>
        </p:nvSpPr>
        <p:spPr>
          <a:xfrm>
            <a:off x="677334" y="1238865"/>
            <a:ext cx="8596668" cy="4802497"/>
          </a:xfrm>
        </p:spPr>
        <p:txBody>
          <a:bodyPr>
            <a:normAutofit/>
          </a:bodyPr>
          <a:lstStyle/>
          <a:p>
            <a:pPr eaLnBrk="1" hangingPunct="1"/>
            <a:r>
              <a:rPr lang="en-US" altLang="en-US" sz="3200" dirty="0" smtClean="0"/>
              <a:t>Wavelengths in between microwaves and visible light</a:t>
            </a:r>
          </a:p>
          <a:p>
            <a:pPr eaLnBrk="1" hangingPunct="1"/>
            <a:r>
              <a:rPr lang="en-US" altLang="en-US" sz="3200" dirty="0" smtClean="0"/>
              <a:t>Uses:</a:t>
            </a:r>
          </a:p>
          <a:p>
            <a:pPr lvl="1" eaLnBrk="1" hangingPunct="1"/>
            <a:r>
              <a:rPr lang="en-US" altLang="en-US" sz="2800" dirty="0" smtClean="0"/>
              <a:t>Night vision goggles</a:t>
            </a:r>
          </a:p>
          <a:p>
            <a:pPr lvl="1" eaLnBrk="1" hangingPunct="1"/>
            <a:r>
              <a:rPr lang="en-US" altLang="en-US" sz="2800" dirty="0" smtClean="0"/>
              <a:t>Remote controls</a:t>
            </a:r>
          </a:p>
          <a:p>
            <a:pPr lvl="1" eaLnBrk="1" hangingPunct="1"/>
            <a:r>
              <a:rPr lang="en-US" altLang="en-US" sz="2800" dirty="0" smtClean="0"/>
              <a:t>Heat-seeking missiles</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56188"/>
            <a:ext cx="37338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181127"/>
            <a:ext cx="3048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1083" y="4732338"/>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139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1729" y="0"/>
            <a:ext cx="10019071" cy="1143000"/>
          </a:xfrm>
        </p:spPr>
        <p:txBody>
          <a:bodyPr anchor="t">
            <a:normAutofit fontScale="90000"/>
          </a:bodyPr>
          <a:lstStyle/>
          <a:p>
            <a:pPr eaLnBrk="1" hangingPunct="1"/>
            <a:r>
              <a:rPr lang="en-US" altLang="en-US" sz="4000"/>
              <a:t>Infrared</a:t>
            </a:r>
            <a:br>
              <a:rPr lang="en-US" altLang="en-US" sz="4000"/>
            </a:br>
            <a:r>
              <a:rPr lang="en-US" altLang="en-US" sz="2400"/>
              <a:t>(Heat or Thermal)</a:t>
            </a:r>
            <a:br>
              <a:rPr lang="en-US" altLang="en-US" sz="2400"/>
            </a:br>
            <a:r>
              <a:rPr lang="en-US" altLang="en-US" sz="2400"/>
              <a:t>Are you a source of infrared?  YES you are!</a:t>
            </a:r>
            <a:endParaRPr lang="en-US" altLang="en-US" sz="4000"/>
          </a:p>
        </p:txBody>
      </p:sp>
      <p:sp>
        <p:nvSpPr>
          <p:cNvPr id="28690" name="Rectangle 18"/>
          <p:cNvSpPr>
            <a:spLocks noGrp="1" noChangeArrowheads="1"/>
          </p:cNvSpPr>
          <p:nvPr>
            <p:ph type="body" sz="half" idx="1"/>
          </p:nvPr>
        </p:nvSpPr>
        <p:spPr>
          <a:xfrm>
            <a:off x="191729" y="1600200"/>
            <a:ext cx="8288594" cy="5257800"/>
          </a:xfrm>
        </p:spPr>
        <p:txBody>
          <a:bodyPr>
            <a:noAutofit/>
          </a:bodyPr>
          <a:lstStyle/>
          <a:p>
            <a:pPr marL="0" indent="0">
              <a:lnSpc>
                <a:spcPct val="90000"/>
              </a:lnSpc>
            </a:pPr>
            <a:r>
              <a:rPr lang="en-US" altLang="en-US" sz="2800" dirty="0" smtClean="0"/>
              <a:t>Emitted by</a:t>
            </a:r>
          </a:p>
          <a:p>
            <a:pPr lvl="1" eaLnBrk="1" hangingPunct="1">
              <a:lnSpc>
                <a:spcPct val="90000"/>
              </a:lnSpc>
            </a:pPr>
            <a:r>
              <a:rPr lang="en-US" altLang="en-US" sz="2400" dirty="0" smtClean="0"/>
              <a:t>Sun and stars (Near)</a:t>
            </a:r>
          </a:p>
          <a:p>
            <a:pPr lvl="1" eaLnBrk="1" hangingPunct="1">
              <a:lnSpc>
                <a:spcPct val="90000"/>
              </a:lnSpc>
            </a:pPr>
            <a:r>
              <a:rPr lang="en-US" altLang="en-US" sz="2400" dirty="0" smtClean="0"/>
              <a:t>TV Remote Controls</a:t>
            </a:r>
          </a:p>
          <a:p>
            <a:pPr lvl="1" eaLnBrk="1" hangingPunct="1">
              <a:lnSpc>
                <a:spcPct val="90000"/>
              </a:lnSpc>
            </a:pPr>
            <a:r>
              <a:rPr lang="en-US" altLang="en-US" sz="2400" dirty="0" smtClean="0"/>
              <a:t>Food Warming Lights (Thermal)</a:t>
            </a:r>
          </a:p>
          <a:p>
            <a:pPr lvl="1" eaLnBrk="1" hangingPunct="1">
              <a:lnSpc>
                <a:spcPct val="90000"/>
              </a:lnSpc>
            </a:pPr>
            <a:r>
              <a:rPr lang="en-US" altLang="en-US" sz="2400" dirty="0" smtClean="0">
                <a:solidFill>
                  <a:schemeClr val="folHlink"/>
                </a:solidFill>
              </a:rPr>
              <a:t>*Everything at room temperature or above,=HEAT</a:t>
            </a:r>
            <a:endParaRPr lang="en-US" altLang="en-US" sz="2400" dirty="0" smtClean="0"/>
          </a:p>
          <a:p>
            <a:pPr lvl="1" eaLnBrk="1" hangingPunct="1">
              <a:lnSpc>
                <a:spcPct val="90000"/>
              </a:lnSpc>
              <a:buFontTx/>
              <a:buNone/>
            </a:pPr>
            <a:endParaRPr lang="en-US" altLang="en-US" sz="2400" dirty="0" smtClean="0"/>
          </a:p>
          <a:p>
            <a:pPr marL="0" indent="0">
              <a:lnSpc>
                <a:spcPct val="90000"/>
              </a:lnSpc>
            </a:pPr>
            <a:r>
              <a:rPr lang="en-US" altLang="en-US" sz="2800" dirty="0" smtClean="0"/>
              <a:t>Detected by</a:t>
            </a:r>
          </a:p>
          <a:p>
            <a:pPr lvl="1" eaLnBrk="1" hangingPunct="1">
              <a:lnSpc>
                <a:spcPct val="90000"/>
              </a:lnSpc>
            </a:pPr>
            <a:r>
              <a:rPr lang="en-US" altLang="en-US" sz="2400" dirty="0" smtClean="0"/>
              <a:t>Infrared Cameras</a:t>
            </a:r>
          </a:p>
          <a:p>
            <a:pPr lvl="1" eaLnBrk="1" hangingPunct="1">
              <a:lnSpc>
                <a:spcPct val="90000"/>
              </a:lnSpc>
            </a:pPr>
            <a:r>
              <a:rPr lang="en-US" altLang="en-US" sz="2400" dirty="0" smtClean="0"/>
              <a:t>TVs, VCRs,</a:t>
            </a:r>
          </a:p>
          <a:p>
            <a:pPr lvl="1" eaLnBrk="1" hangingPunct="1">
              <a:lnSpc>
                <a:spcPct val="90000"/>
              </a:lnSpc>
            </a:pPr>
            <a:r>
              <a:rPr lang="en-US" altLang="en-US" sz="2400" dirty="0" smtClean="0"/>
              <a:t>Your skin</a:t>
            </a:r>
          </a:p>
        </p:txBody>
      </p:sp>
      <p:pic>
        <p:nvPicPr>
          <p:cNvPr id="28684" name="Picture 12" descr="Click here for a larger image.">
            <a:hlinkClick r:id="rId3"/>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9327638" y="266700"/>
            <a:ext cx="2593975" cy="2667000"/>
          </a:xfrm>
        </p:spPr>
      </p:pic>
      <p:pic>
        <p:nvPicPr>
          <p:cNvPr id="28681" name="Picture 9" descr="oldfaithtop_i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8340213" y="3621396"/>
            <a:ext cx="3581400" cy="2941637"/>
          </a:xfrm>
        </p:spPr>
      </p:pic>
    </p:spTree>
    <p:extLst>
      <p:ext uri="{BB962C8B-B14F-4D97-AF65-F5344CB8AC3E}">
        <p14:creationId xmlns:p14="http://schemas.microsoft.com/office/powerpoint/2010/main" val="1471278694"/>
      </p:ext>
    </p:extLst>
  </p:cSld>
  <p:clrMapOvr>
    <a:masterClrMapping/>
  </p:clrMapOvr>
  <mc:AlternateContent xmlns:mc="http://schemas.openxmlformats.org/markup-compatibility/2006">
    <mc:Choice xmlns:p14="http://schemas.microsoft.com/office/powerpoint/2010/main" Requires="p14">
      <p:transition spd="slow" p14:dur="2000" advTm="25104"/>
    </mc:Choice>
    <mc:Fallback>
      <p:transition spd="slow" advTm="2510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8681"/>
                                        </p:tgtEl>
                                        <p:attrNameLst>
                                          <p:attrName>style.visibility</p:attrName>
                                        </p:attrNameLst>
                                      </p:cBhvr>
                                      <p:to>
                                        <p:strVal val="visible"/>
                                      </p:to>
                                    </p:set>
                                    <p:anim calcmode="lin" valueType="num">
                                      <p:cBhvr additive="base">
                                        <p:cTn id="13" dur="5000" fill="hold"/>
                                        <p:tgtEl>
                                          <p:spTgt spid="28681"/>
                                        </p:tgtEl>
                                        <p:attrNameLst>
                                          <p:attrName>ppt_x</p:attrName>
                                        </p:attrNameLst>
                                      </p:cBhvr>
                                      <p:tavLst>
                                        <p:tav tm="0">
                                          <p:val>
                                            <p:strVal val="#ppt_x"/>
                                          </p:val>
                                        </p:tav>
                                        <p:tav tm="100000">
                                          <p:val>
                                            <p:strVal val="#ppt_x"/>
                                          </p:val>
                                        </p:tav>
                                      </p:tavLst>
                                    </p:anim>
                                    <p:anim calcmode="lin" valueType="num">
                                      <p:cBhvr additive="base">
                                        <p:cTn id="14" dur="50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28690">
                                            <p:txEl>
                                              <p:pRg st="0" end="0"/>
                                            </p:txEl>
                                          </p:spTgt>
                                        </p:tgtEl>
                                        <p:attrNameLst>
                                          <p:attrName>style.visibility</p:attrName>
                                        </p:attrNameLst>
                                      </p:cBhvr>
                                      <p:to>
                                        <p:strVal val="visible"/>
                                      </p:to>
                                    </p:set>
                                    <p:anim calcmode="lin" valueType="num">
                                      <p:cBhvr additive="base">
                                        <p:cTn id="19" dur="5000" fill="hold"/>
                                        <p:tgtEl>
                                          <p:spTgt spid="28690">
                                            <p:txEl>
                                              <p:pRg st="0" end="0"/>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28690">
                                            <p:txEl>
                                              <p:pRg st="0" end="0"/>
                                            </p:txEl>
                                          </p:spTgt>
                                        </p:tgtEl>
                                        <p:attrNameLst>
                                          <p:attrName>ppt_y</p:attrName>
                                        </p:attrNameLst>
                                      </p:cBhvr>
                                      <p:tavLst>
                                        <p:tav tm="0">
                                          <p:val>
                                            <p:strVal val="#ppt_y"/>
                                          </p:val>
                                        </p:tav>
                                        <p:tav tm="100000">
                                          <p:val>
                                            <p:strVal val="#ppt_y"/>
                                          </p:val>
                                        </p:tav>
                                      </p:tavLst>
                                    </p:anim>
                                  </p:childTnLst>
                                </p:cTn>
                              </p:par>
                              <p:par>
                                <p:cTn id="21" presetID="7" presetClass="entr" presetSubtype="8" fill="hold" grpId="0" nodeType="withEffect">
                                  <p:stCondLst>
                                    <p:cond delay="0"/>
                                  </p:stCondLst>
                                  <p:childTnLst>
                                    <p:set>
                                      <p:cBhvr>
                                        <p:cTn id="22" dur="1" fill="hold">
                                          <p:stCondLst>
                                            <p:cond delay="0"/>
                                          </p:stCondLst>
                                        </p:cTn>
                                        <p:tgtEl>
                                          <p:spTgt spid="28690">
                                            <p:txEl>
                                              <p:pRg st="1" end="1"/>
                                            </p:txEl>
                                          </p:spTgt>
                                        </p:tgtEl>
                                        <p:attrNameLst>
                                          <p:attrName>style.visibility</p:attrName>
                                        </p:attrNameLst>
                                      </p:cBhvr>
                                      <p:to>
                                        <p:strVal val="visible"/>
                                      </p:to>
                                    </p:set>
                                    <p:anim calcmode="lin" valueType="num">
                                      <p:cBhvr additive="base">
                                        <p:cTn id="23" dur="5000" fill="hold"/>
                                        <p:tgtEl>
                                          <p:spTgt spid="28690">
                                            <p:txEl>
                                              <p:pRg st="1" end="1"/>
                                            </p:txEl>
                                          </p:spTgt>
                                        </p:tgtEl>
                                        <p:attrNameLst>
                                          <p:attrName>ppt_x</p:attrName>
                                        </p:attrNameLst>
                                      </p:cBhvr>
                                      <p:tavLst>
                                        <p:tav tm="0">
                                          <p:val>
                                            <p:strVal val="0-#ppt_w/2"/>
                                          </p:val>
                                        </p:tav>
                                        <p:tav tm="100000">
                                          <p:val>
                                            <p:strVal val="#ppt_x"/>
                                          </p:val>
                                        </p:tav>
                                      </p:tavLst>
                                    </p:anim>
                                    <p:anim calcmode="lin" valueType="num">
                                      <p:cBhvr additive="base">
                                        <p:cTn id="24" dur="5000" fill="hold"/>
                                        <p:tgtEl>
                                          <p:spTgt spid="28690">
                                            <p:txEl>
                                              <p:pRg st="1" end="1"/>
                                            </p:txEl>
                                          </p:spTgt>
                                        </p:tgtEl>
                                        <p:attrNameLst>
                                          <p:attrName>ppt_y</p:attrName>
                                        </p:attrNameLst>
                                      </p:cBhvr>
                                      <p:tavLst>
                                        <p:tav tm="0">
                                          <p:val>
                                            <p:strVal val="#ppt_y"/>
                                          </p:val>
                                        </p:tav>
                                        <p:tav tm="100000">
                                          <p:val>
                                            <p:strVal val="#ppt_y"/>
                                          </p:val>
                                        </p:tav>
                                      </p:tavLst>
                                    </p:anim>
                                  </p:childTnLst>
                                </p:cTn>
                              </p:par>
                              <p:par>
                                <p:cTn id="25" presetID="7" presetClass="entr" presetSubtype="8" fill="hold" grpId="0" nodeType="withEffect">
                                  <p:stCondLst>
                                    <p:cond delay="0"/>
                                  </p:stCondLst>
                                  <p:childTnLst>
                                    <p:set>
                                      <p:cBhvr>
                                        <p:cTn id="26" dur="1" fill="hold">
                                          <p:stCondLst>
                                            <p:cond delay="0"/>
                                          </p:stCondLst>
                                        </p:cTn>
                                        <p:tgtEl>
                                          <p:spTgt spid="28690">
                                            <p:txEl>
                                              <p:pRg st="2" end="2"/>
                                            </p:txEl>
                                          </p:spTgt>
                                        </p:tgtEl>
                                        <p:attrNameLst>
                                          <p:attrName>style.visibility</p:attrName>
                                        </p:attrNameLst>
                                      </p:cBhvr>
                                      <p:to>
                                        <p:strVal val="visible"/>
                                      </p:to>
                                    </p:set>
                                    <p:anim calcmode="lin" valueType="num">
                                      <p:cBhvr additive="base">
                                        <p:cTn id="27" dur="5000" fill="hold"/>
                                        <p:tgtEl>
                                          <p:spTgt spid="28690">
                                            <p:txEl>
                                              <p:pRg st="2" end="2"/>
                                            </p:txEl>
                                          </p:spTgt>
                                        </p:tgtEl>
                                        <p:attrNameLst>
                                          <p:attrName>ppt_x</p:attrName>
                                        </p:attrNameLst>
                                      </p:cBhvr>
                                      <p:tavLst>
                                        <p:tav tm="0">
                                          <p:val>
                                            <p:strVal val="0-#ppt_w/2"/>
                                          </p:val>
                                        </p:tav>
                                        <p:tav tm="100000">
                                          <p:val>
                                            <p:strVal val="#ppt_x"/>
                                          </p:val>
                                        </p:tav>
                                      </p:tavLst>
                                    </p:anim>
                                    <p:anim calcmode="lin" valueType="num">
                                      <p:cBhvr additive="base">
                                        <p:cTn id="28" dur="5000" fill="hold"/>
                                        <p:tgtEl>
                                          <p:spTgt spid="28690">
                                            <p:txEl>
                                              <p:pRg st="2" end="2"/>
                                            </p:txEl>
                                          </p:spTgt>
                                        </p:tgtEl>
                                        <p:attrNameLst>
                                          <p:attrName>ppt_y</p:attrName>
                                        </p:attrNameLst>
                                      </p:cBhvr>
                                      <p:tavLst>
                                        <p:tav tm="0">
                                          <p:val>
                                            <p:strVal val="#ppt_y"/>
                                          </p:val>
                                        </p:tav>
                                        <p:tav tm="100000">
                                          <p:val>
                                            <p:strVal val="#ppt_y"/>
                                          </p:val>
                                        </p:tav>
                                      </p:tavLst>
                                    </p:anim>
                                  </p:childTnLst>
                                </p:cTn>
                              </p:par>
                              <p:par>
                                <p:cTn id="29" presetID="7" presetClass="entr" presetSubtype="8" fill="hold" grpId="0" nodeType="withEffect">
                                  <p:stCondLst>
                                    <p:cond delay="0"/>
                                  </p:stCondLst>
                                  <p:childTnLst>
                                    <p:set>
                                      <p:cBhvr>
                                        <p:cTn id="30" dur="1" fill="hold">
                                          <p:stCondLst>
                                            <p:cond delay="0"/>
                                          </p:stCondLst>
                                        </p:cTn>
                                        <p:tgtEl>
                                          <p:spTgt spid="28690">
                                            <p:txEl>
                                              <p:pRg st="3" end="3"/>
                                            </p:txEl>
                                          </p:spTgt>
                                        </p:tgtEl>
                                        <p:attrNameLst>
                                          <p:attrName>style.visibility</p:attrName>
                                        </p:attrNameLst>
                                      </p:cBhvr>
                                      <p:to>
                                        <p:strVal val="visible"/>
                                      </p:to>
                                    </p:set>
                                    <p:anim calcmode="lin" valueType="num">
                                      <p:cBhvr additive="base">
                                        <p:cTn id="31" dur="5000" fill="hold"/>
                                        <p:tgtEl>
                                          <p:spTgt spid="28690">
                                            <p:txEl>
                                              <p:pRg st="3" end="3"/>
                                            </p:txEl>
                                          </p:spTgt>
                                        </p:tgtEl>
                                        <p:attrNameLst>
                                          <p:attrName>ppt_x</p:attrName>
                                        </p:attrNameLst>
                                      </p:cBhvr>
                                      <p:tavLst>
                                        <p:tav tm="0">
                                          <p:val>
                                            <p:strVal val="0-#ppt_w/2"/>
                                          </p:val>
                                        </p:tav>
                                        <p:tav tm="100000">
                                          <p:val>
                                            <p:strVal val="#ppt_x"/>
                                          </p:val>
                                        </p:tav>
                                      </p:tavLst>
                                    </p:anim>
                                    <p:anim calcmode="lin" valueType="num">
                                      <p:cBhvr additive="base">
                                        <p:cTn id="32" dur="5000" fill="hold"/>
                                        <p:tgtEl>
                                          <p:spTgt spid="28690">
                                            <p:txEl>
                                              <p:pRg st="3" end="3"/>
                                            </p:txEl>
                                          </p:spTgt>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0"/>
                                  </p:stCondLst>
                                  <p:childTnLst>
                                    <p:set>
                                      <p:cBhvr>
                                        <p:cTn id="34" dur="1" fill="hold">
                                          <p:stCondLst>
                                            <p:cond delay="0"/>
                                          </p:stCondLst>
                                        </p:cTn>
                                        <p:tgtEl>
                                          <p:spTgt spid="28690">
                                            <p:txEl>
                                              <p:pRg st="4" end="4"/>
                                            </p:txEl>
                                          </p:spTgt>
                                        </p:tgtEl>
                                        <p:attrNameLst>
                                          <p:attrName>style.visibility</p:attrName>
                                        </p:attrNameLst>
                                      </p:cBhvr>
                                      <p:to>
                                        <p:strVal val="visible"/>
                                      </p:to>
                                    </p:set>
                                    <p:anim calcmode="lin" valueType="num">
                                      <p:cBhvr additive="base">
                                        <p:cTn id="35" dur="5000" fill="hold"/>
                                        <p:tgtEl>
                                          <p:spTgt spid="28690">
                                            <p:txEl>
                                              <p:pRg st="4" end="4"/>
                                            </p:txEl>
                                          </p:spTgt>
                                        </p:tgtEl>
                                        <p:attrNameLst>
                                          <p:attrName>ppt_x</p:attrName>
                                        </p:attrNameLst>
                                      </p:cBhvr>
                                      <p:tavLst>
                                        <p:tav tm="0">
                                          <p:val>
                                            <p:strVal val="0-#ppt_w/2"/>
                                          </p:val>
                                        </p:tav>
                                        <p:tav tm="100000">
                                          <p:val>
                                            <p:strVal val="#ppt_x"/>
                                          </p:val>
                                        </p:tav>
                                      </p:tavLst>
                                    </p:anim>
                                    <p:anim calcmode="lin" valueType="num">
                                      <p:cBhvr additive="base">
                                        <p:cTn id="36" dur="5000" fill="hold"/>
                                        <p:tgtEl>
                                          <p:spTgt spid="286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8" fill="hold" grpId="0" nodeType="clickEffect">
                                  <p:stCondLst>
                                    <p:cond delay="0"/>
                                  </p:stCondLst>
                                  <p:childTnLst>
                                    <p:set>
                                      <p:cBhvr>
                                        <p:cTn id="40" dur="1" fill="hold">
                                          <p:stCondLst>
                                            <p:cond delay="0"/>
                                          </p:stCondLst>
                                        </p:cTn>
                                        <p:tgtEl>
                                          <p:spTgt spid="28690">
                                            <p:txEl>
                                              <p:pRg st="6" end="6"/>
                                            </p:txEl>
                                          </p:spTgt>
                                        </p:tgtEl>
                                        <p:attrNameLst>
                                          <p:attrName>style.visibility</p:attrName>
                                        </p:attrNameLst>
                                      </p:cBhvr>
                                      <p:to>
                                        <p:strVal val="visible"/>
                                      </p:to>
                                    </p:set>
                                    <p:anim calcmode="lin" valueType="num">
                                      <p:cBhvr additive="base">
                                        <p:cTn id="41" dur="5000" fill="hold"/>
                                        <p:tgtEl>
                                          <p:spTgt spid="28690">
                                            <p:txEl>
                                              <p:pRg st="6" end="6"/>
                                            </p:txEl>
                                          </p:spTgt>
                                        </p:tgtEl>
                                        <p:attrNameLst>
                                          <p:attrName>ppt_x</p:attrName>
                                        </p:attrNameLst>
                                      </p:cBhvr>
                                      <p:tavLst>
                                        <p:tav tm="0">
                                          <p:val>
                                            <p:strVal val="0-#ppt_w/2"/>
                                          </p:val>
                                        </p:tav>
                                        <p:tav tm="100000">
                                          <p:val>
                                            <p:strVal val="#ppt_x"/>
                                          </p:val>
                                        </p:tav>
                                      </p:tavLst>
                                    </p:anim>
                                    <p:anim calcmode="lin" valueType="num">
                                      <p:cBhvr additive="base">
                                        <p:cTn id="42" dur="5000" fill="hold"/>
                                        <p:tgtEl>
                                          <p:spTgt spid="28690">
                                            <p:txEl>
                                              <p:pRg st="6" end="6"/>
                                            </p:txEl>
                                          </p:spTgt>
                                        </p:tgtEl>
                                        <p:attrNameLst>
                                          <p:attrName>ppt_y</p:attrName>
                                        </p:attrNameLst>
                                      </p:cBhvr>
                                      <p:tavLst>
                                        <p:tav tm="0">
                                          <p:val>
                                            <p:strVal val="#ppt_y"/>
                                          </p:val>
                                        </p:tav>
                                        <p:tav tm="100000">
                                          <p:val>
                                            <p:strVal val="#ppt_y"/>
                                          </p:val>
                                        </p:tav>
                                      </p:tavLst>
                                    </p:anim>
                                  </p:childTnLst>
                                </p:cTn>
                              </p:par>
                              <p:par>
                                <p:cTn id="43" presetID="7" presetClass="entr" presetSubtype="8" fill="hold" grpId="0" nodeType="withEffect">
                                  <p:stCondLst>
                                    <p:cond delay="0"/>
                                  </p:stCondLst>
                                  <p:childTnLst>
                                    <p:set>
                                      <p:cBhvr>
                                        <p:cTn id="44" dur="1" fill="hold">
                                          <p:stCondLst>
                                            <p:cond delay="0"/>
                                          </p:stCondLst>
                                        </p:cTn>
                                        <p:tgtEl>
                                          <p:spTgt spid="28690">
                                            <p:txEl>
                                              <p:pRg st="7" end="7"/>
                                            </p:txEl>
                                          </p:spTgt>
                                        </p:tgtEl>
                                        <p:attrNameLst>
                                          <p:attrName>style.visibility</p:attrName>
                                        </p:attrNameLst>
                                      </p:cBhvr>
                                      <p:to>
                                        <p:strVal val="visible"/>
                                      </p:to>
                                    </p:set>
                                    <p:anim calcmode="lin" valueType="num">
                                      <p:cBhvr additive="base">
                                        <p:cTn id="45" dur="5000" fill="hold"/>
                                        <p:tgtEl>
                                          <p:spTgt spid="28690">
                                            <p:txEl>
                                              <p:pRg st="7" end="7"/>
                                            </p:txEl>
                                          </p:spTgt>
                                        </p:tgtEl>
                                        <p:attrNameLst>
                                          <p:attrName>ppt_x</p:attrName>
                                        </p:attrNameLst>
                                      </p:cBhvr>
                                      <p:tavLst>
                                        <p:tav tm="0">
                                          <p:val>
                                            <p:strVal val="0-#ppt_w/2"/>
                                          </p:val>
                                        </p:tav>
                                        <p:tav tm="100000">
                                          <p:val>
                                            <p:strVal val="#ppt_x"/>
                                          </p:val>
                                        </p:tav>
                                      </p:tavLst>
                                    </p:anim>
                                    <p:anim calcmode="lin" valueType="num">
                                      <p:cBhvr additive="base">
                                        <p:cTn id="46" dur="5000" fill="hold"/>
                                        <p:tgtEl>
                                          <p:spTgt spid="28690">
                                            <p:txEl>
                                              <p:pRg st="7" end="7"/>
                                            </p:txEl>
                                          </p:spTgt>
                                        </p:tgtEl>
                                        <p:attrNameLst>
                                          <p:attrName>ppt_y</p:attrName>
                                        </p:attrNameLst>
                                      </p:cBhvr>
                                      <p:tavLst>
                                        <p:tav tm="0">
                                          <p:val>
                                            <p:strVal val="#ppt_y"/>
                                          </p:val>
                                        </p:tav>
                                        <p:tav tm="100000">
                                          <p:val>
                                            <p:strVal val="#ppt_y"/>
                                          </p:val>
                                        </p:tav>
                                      </p:tavLst>
                                    </p:anim>
                                  </p:childTnLst>
                                </p:cTn>
                              </p:par>
                              <p:par>
                                <p:cTn id="47" presetID="7" presetClass="entr" presetSubtype="8" fill="hold" grpId="0" nodeType="withEffect">
                                  <p:stCondLst>
                                    <p:cond delay="0"/>
                                  </p:stCondLst>
                                  <p:childTnLst>
                                    <p:set>
                                      <p:cBhvr>
                                        <p:cTn id="48" dur="1" fill="hold">
                                          <p:stCondLst>
                                            <p:cond delay="0"/>
                                          </p:stCondLst>
                                        </p:cTn>
                                        <p:tgtEl>
                                          <p:spTgt spid="28690">
                                            <p:txEl>
                                              <p:pRg st="8" end="8"/>
                                            </p:txEl>
                                          </p:spTgt>
                                        </p:tgtEl>
                                        <p:attrNameLst>
                                          <p:attrName>style.visibility</p:attrName>
                                        </p:attrNameLst>
                                      </p:cBhvr>
                                      <p:to>
                                        <p:strVal val="visible"/>
                                      </p:to>
                                    </p:set>
                                    <p:anim calcmode="lin" valueType="num">
                                      <p:cBhvr additive="base">
                                        <p:cTn id="49" dur="5000" fill="hold"/>
                                        <p:tgtEl>
                                          <p:spTgt spid="28690">
                                            <p:txEl>
                                              <p:pRg st="8" end="8"/>
                                            </p:txEl>
                                          </p:spTgt>
                                        </p:tgtEl>
                                        <p:attrNameLst>
                                          <p:attrName>ppt_x</p:attrName>
                                        </p:attrNameLst>
                                      </p:cBhvr>
                                      <p:tavLst>
                                        <p:tav tm="0">
                                          <p:val>
                                            <p:strVal val="0-#ppt_w/2"/>
                                          </p:val>
                                        </p:tav>
                                        <p:tav tm="100000">
                                          <p:val>
                                            <p:strVal val="#ppt_x"/>
                                          </p:val>
                                        </p:tav>
                                      </p:tavLst>
                                    </p:anim>
                                    <p:anim calcmode="lin" valueType="num">
                                      <p:cBhvr additive="base">
                                        <p:cTn id="50" dur="5000" fill="hold"/>
                                        <p:tgtEl>
                                          <p:spTgt spid="28690">
                                            <p:txEl>
                                              <p:pRg st="8" end="8"/>
                                            </p:txEl>
                                          </p:spTgt>
                                        </p:tgtEl>
                                        <p:attrNameLst>
                                          <p:attrName>ppt_y</p:attrName>
                                        </p:attrNameLst>
                                      </p:cBhvr>
                                      <p:tavLst>
                                        <p:tav tm="0">
                                          <p:val>
                                            <p:strVal val="#ppt_y"/>
                                          </p:val>
                                        </p:tav>
                                        <p:tav tm="100000">
                                          <p:val>
                                            <p:strVal val="#ppt_y"/>
                                          </p:val>
                                        </p:tav>
                                      </p:tavLst>
                                    </p:anim>
                                  </p:childTnLst>
                                </p:cTn>
                              </p:par>
                              <p:par>
                                <p:cTn id="51" presetID="7" presetClass="entr" presetSubtype="8" fill="hold" grpId="0" nodeType="withEffect">
                                  <p:stCondLst>
                                    <p:cond delay="0"/>
                                  </p:stCondLst>
                                  <p:childTnLst>
                                    <p:set>
                                      <p:cBhvr>
                                        <p:cTn id="52" dur="1" fill="hold">
                                          <p:stCondLst>
                                            <p:cond delay="0"/>
                                          </p:stCondLst>
                                        </p:cTn>
                                        <p:tgtEl>
                                          <p:spTgt spid="28690">
                                            <p:txEl>
                                              <p:pRg st="9" end="9"/>
                                            </p:txEl>
                                          </p:spTgt>
                                        </p:tgtEl>
                                        <p:attrNameLst>
                                          <p:attrName>style.visibility</p:attrName>
                                        </p:attrNameLst>
                                      </p:cBhvr>
                                      <p:to>
                                        <p:strVal val="visible"/>
                                      </p:to>
                                    </p:set>
                                    <p:anim calcmode="lin" valueType="num">
                                      <p:cBhvr additive="base">
                                        <p:cTn id="53" dur="5000" fill="hold"/>
                                        <p:tgtEl>
                                          <p:spTgt spid="28690">
                                            <p:txEl>
                                              <p:pRg st="9" end="9"/>
                                            </p:txEl>
                                          </p:spTgt>
                                        </p:tgtEl>
                                        <p:attrNameLst>
                                          <p:attrName>ppt_x</p:attrName>
                                        </p:attrNameLst>
                                      </p:cBhvr>
                                      <p:tavLst>
                                        <p:tav tm="0">
                                          <p:val>
                                            <p:strVal val="0-#ppt_w/2"/>
                                          </p:val>
                                        </p:tav>
                                        <p:tav tm="100000">
                                          <p:val>
                                            <p:strVal val="#ppt_x"/>
                                          </p:val>
                                        </p:tav>
                                      </p:tavLst>
                                    </p:anim>
                                    <p:anim calcmode="lin" valueType="num">
                                      <p:cBhvr additive="base">
                                        <p:cTn id="54" dur="5000" fill="hold"/>
                                        <p:tgtEl>
                                          <p:spTgt spid="2869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28684"/>
                                        </p:tgtEl>
                                        <p:attrNameLst>
                                          <p:attrName>style.visibility</p:attrName>
                                        </p:attrNameLst>
                                      </p:cBhvr>
                                      <p:to>
                                        <p:strVal val="visible"/>
                                      </p:to>
                                    </p:set>
                                    <p:animEffect transition="in" filter="wipe(down)">
                                      <p:cBhvr>
                                        <p:cTn id="59"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9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4465" y="277814"/>
            <a:ext cx="9886335" cy="941387"/>
          </a:xfrm>
        </p:spPr>
        <p:txBody>
          <a:bodyPr/>
          <a:lstStyle/>
          <a:p>
            <a:pPr eaLnBrk="1" hangingPunct="1"/>
            <a:r>
              <a:rPr lang="en-US" altLang="en-US" dirty="0" smtClean="0"/>
              <a:t>Visible light</a:t>
            </a:r>
          </a:p>
        </p:txBody>
      </p:sp>
      <p:sp>
        <p:nvSpPr>
          <p:cNvPr id="17411" name="Rectangle 3"/>
          <p:cNvSpPr>
            <a:spLocks noGrp="1" noChangeArrowheads="1"/>
          </p:cNvSpPr>
          <p:nvPr>
            <p:ph type="body" idx="1"/>
          </p:nvPr>
        </p:nvSpPr>
        <p:spPr>
          <a:xfrm>
            <a:off x="324466" y="993775"/>
            <a:ext cx="7836873" cy="4530725"/>
          </a:xfrm>
        </p:spPr>
        <p:txBody>
          <a:bodyPr/>
          <a:lstStyle/>
          <a:p>
            <a:pPr eaLnBrk="1" hangingPunct="1">
              <a:buFont typeface="Wingdings" pitchFamily="-109" charset="2"/>
              <a:buChar char="p"/>
              <a:defRPr/>
            </a:pPr>
            <a:r>
              <a:rPr lang="en-US" sz="2800" dirty="0"/>
              <a:t>Only type of EM wave able to be detected by the human eye</a:t>
            </a:r>
          </a:p>
          <a:p>
            <a:pPr eaLnBrk="1" hangingPunct="1">
              <a:buFont typeface="Wingdings" pitchFamily="-109" charset="2"/>
              <a:buChar char="p"/>
              <a:defRPr/>
            </a:pPr>
            <a:r>
              <a:rPr lang="en-US" sz="2800" dirty="0"/>
              <a:t>Violet is the highest frequency light</a:t>
            </a:r>
          </a:p>
          <a:p>
            <a:pPr eaLnBrk="1" hangingPunct="1">
              <a:buFont typeface="Wingdings" pitchFamily="-109" charset="2"/>
              <a:buChar char="p"/>
              <a:defRPr/>
            </a:pPr>
            <a:r>
              <a:rPr lang="en-US" sz="2800" dirty="0"/>
              <a:t>Red light is the lowest frequency light</a:t>
            </a:r>
          </a:p>
          <a:p>
            <a:pPr marL="0" indent="0">
              <a:buNone/>
              <a:defRPr/>
            </a:pPr>
            <a:endParaRPr lang="en-US" sz="2800" dirty="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41" y="3910781"/>
            <a:ext cx="5812477" cy="269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090" y="3910781"/>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7"/>
          <p:cNvGrpSpPr>
            <a:grpSpLocks/>
          </p:cNvGrpSpPr>
          <p:nvPr/>
        </p:nvGrpSpPr>
        <p:grpSpPr bwMode="auto">
          <a:xfrm>
            <a:off x="9982200" y="228600"/>
            <a:ext cx="457200" cy="304800"/>
            <a:chOff x="3744" y="192"/>
            <a:chExt cx="288" cy="192"/>
          </a:xfrm>
        </p:grpSpPr>
        <p:sp>
          <p:nvSpPr>
            <p:cNvPr id="23566" name="Rectangle 8">
              <a:hlinkClick r:id="rId5" action="ppaction://hlinksldjump"/>
            </p:cNvPr>
            <p:cNvSpPr>
              <a:spLocks noChangeArrowheads="1"/>
            </p:cNvSpPr>
            <p:nvPr/>
          </p:nvSpPr>
          <p:spPr bwMode="auto">
            <a:xfrm>
              <a:off x="3744" y="192"/>
              <a:ext cx="96" cy="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67" name="Rectangle 9">
              <a:hlinkClick r:id="rId5" action="ppaction://hlinksldjump"/>
            </p:cNvPr>
            <p:cNvSpPr>
              <a:spLocks noChangeArrowheads="1"/>
            </p:cNvSpPr>
            <p:nvPr/>
          </p:nvSpPr>
          <p:spPr bwMode="auto">
            <a:xfrm>
              <a:off x="3840" y="192"/>
              <a:ext cx="96" cy="9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68" name="Rectangle 10"/>
            <p:cNvSpPr>
              <a:spLocks noChangeArrowheads="1"/>
            </p:cNvSpPr>
            <p:nvPr/>
          </p:nvSpPr>
          <p:spPr bwMode="auto">
            <a:xfrm>
              <a:off x="3936" y="192"/>
              <a:ext cx="96"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69" name="Rectangle 11">
              <a:hlinkClick r:id="rId5" action="ppaction://hlinksldjump"/>
            </p:cNvPr>
            <p:cNvSpPr>
              <a:spLocks noChangeArrowheads="1"/>
            </p:cNvSpPr>
            <p:nvPr/>
          </p:nvSpPr>
          <p:spPr bwMode="auto">
            <a:xfrm>
              <a:off x="3744" y="288"/>
              <a:ext cx="96" cy="9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70" name="Rectangle 12"/>
            <p:cNvSpPr>
              <a:spLocks noChangeArrowheads="1"/>
            </p:cNvSpPr>
            <p:nvPr/>
          </p:nvSpPr>
          <p:spPr bwMode="auto">
            <a:xfrm>
              <a:off x="3840" y="288"/>
              <a:ext cx="96" cy="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71" name="Rectangle 13">
              <a:hlinkClick r:id="rId5" action="ppaction://hlinksldjump"/>
            </p:cNvPr>
            <p:cNvSpPr>
              <a:spLocks noChangeArrowheads="1"/>
            </p:cNvSpPr>
            <p:nvPr/>
          </p:nvSpPr>
          <p:spPr bwMode="auto">
            <a:xfrm>
              <a:off x="3936" y="288"/>
              <a:ext cx="96" cy="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grpSp>
      <p:sp>
        <p:nvSpPr>
          <p:cNvPr id="23559" name="Rectangle 14">
            <a:hlinkClick r:id="rId5" action="ppaction://hlinksldjump"/>
          </p:cNvPr>
          <p:cNvSpPr>
            <a:spLocks noChangeArrowheads="1"/>
          </p:cNvSpPr>
          <p:nvPr/>
        </p:nvSpPr>
        <p:spPr bwMode="auto">
          <a:xfrm>
            <a:off x="9982200" y="228600"/>
            <a:ext cx="152400" cy="152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60" name="Rectangle 15">
            <a:hlinkClick r:id="rId5" action="ppaction://hlinksldjump"/>
          </p:cNvPr>
          <p:cNvSpPr>
            <a:spLocks noChangeArrowheads="1"/>
          </p:cNvSpPr>
          <p:nvPr/>
        </p:nvSpPr>
        <p:spPr bwMode="auto">
          <a:xfrm>
            <a:off x="10134600" y="228600"/>
            <a:ext cx="1524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61" name="Rectangle 16"/>
          <p:cNvSpPr>
            <a:spLocks noChangeArrowheads="1"/>
          </p:cNvSpPr>
          <p:nvPr/>
        </p:nvSpPr>
        <p:spPr bwMode="auto">
          <a:xfrm>
            <a:off x="10287000" y="228600"/>
            <a:ext cx="152400" cy="152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62" name="Rectangle 17">
            <a:hlinkClick r:id="rId5" action="ppaction://hlinksldjump"/>
          </p:cNvPr>
          <p:cNvSpPr>
            <a:spLocks noChangeArrowheads="1"/>
          </p:cNvSpPr>
          <p:nvPr/>
        </p:nvSpPr>
        <p:spPr bwMode="auto">
          <a:xfrm>
            <a:off x="9982200" y="381000"/>
            <a:ext cx="152400" cy="1524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63" name="Rectangle 18"/>
          <p:cNvSpPr>
            <a:spLocks noChangeArrowheads="1"/>
          </p:cNvSpPr>
          <p:nvPr/>
        </p:nvSpPr>
        <p:spPr bwMode="auto">
          <a:xfrm>
            <a:off x="10134600" y="381000"/>
            <a:ext cx="152400" cy="152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3564" name="Rectangle 19">
            <a:hlinkClick r:id="rId5" action="ppaction://hlinksldjump"/>
          </p:cNvPr>
          <p:cNvSpPr>
            <a:spLocks noChangeArrowheads="1"/>
          </p:cNvSpPr>
          <p:nvPr/>
        </p:nvSpPr>
        <p:spPr bwMode="auto">
          <a:xfrm>
            <a:off x="10287000" y="381000"/>
            <a:ext cx="152400" cy="1524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pic>
        <p:nvPicPr>
          <p:cNvPr id="23565" name="Picture 21" descr="http://upload.wikimedia.org/wikipedia/commons/7/76/Rainbow_above_Kaviskis_Lake,_Lithuan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4987" y="189014"/>
            <a:ext cx="24018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588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39213" y="381000"/>
            <a:ext cx="8934789" cy="1549400"/>
          </a:xfrm>
        </p:spPr>
        <p:txBody>
          <a:bodyPr/>
          <a:lstStyle/>
          <a:p>
            <a:pPr eaLnBrk="1" hangingPunct="1"/>
            <a:r>
              <a:rPr lang="en-US" altLang="en-US" dirty="0" smtClean="0"/>
              <a:t>Ultraviolet</a:t>
            </a:r>
          </a:p>
        </p:txBody>
      </p:sp>
      <p:sp>
        <p:nvSpPr>
          <p:cNvPr id="18435" name="AutoShape 3"/>
          <p:cNvSpPr>
            <a:spLocks noChangeAspect="1" noChangeArrowheads="1"/>
          </p:cNvSpPr>
          <p:nvPr>
            <p:ph type="body" idx="1"/>
          </p:nvPr>
        </p:nvSpPr>
        <p:spPr>
          <a:xfrm>
            <a:off x="339213" y="1524001"/>
            <a:ext cx="9566787" cy="4530725"/>
          </a:xfrm>
        </p:spPr>
        <p:txBody>
          <a:bodyPr/>
          <a:lstStyle/>
          <a:p>
            <a:pPr eaLnBrk="1" hangingPunct="1"/>
            <a:r>
              <a:rPr lang="en-US" altLang="en-US" sz="2800" dirty="0"/>
              <a:t>Shorter wavelengths than visible light</a:t>
            </a:r>
          </a:p>
          <a:p>
            <a:pPr eaLnBrk="1" hangingPunct="1"/>
            <a:r>
              <a:rPr lang="en-US" altLang="en-US" dirty="0" smtClean="0"/>
              <a:t>Uses:</a:t>
            </a:r>
          </a:p>
          <a:p>
            <a:pPr lvl="1" eaLnBrk="1" hangingPunct="1"/>
            <a:r>
              <a:rPr lang="en-US" altLang="en-US" dirty="0" smtClean="0"/>
              <a:t>Black lights</a:t>
            </a:r>
          </a:p>
          <a:p>
            <a:pPr lvl="1" eaLnBrk="1" hangingPunct="1"/>
            <a:r>
              <a:rPr lang="en-US" altLang="en-US" dirty="0" smtClean="0"/>
              <a:t>Security images on money</a:t>
            </a:r>
          </a:p>
          <a:p>
            <a:r>
              <a:rPr lang="en-US" altLang="en-US" dirty="0" smtClean="0"/>
              <a:t>Harmful to living things</a:t>
            </a:r>
          </a:p>
          <a:p>
            <a:pPr lvl="2" eaLnBrk="1" hangingPunct="1"/>
            <a:r>
              <a:rPr lang="en-US" altLang="en-US" dirty="0" smtClean="0"/>
              <a:t>Used to sterilize medical equipment</a:t>
            </a:r>
          </a:p>
          <a:p>
            <a:pPr lvl="2" eaLnBrk="1" hangingPunct="1"/>
            <a:r>
              <a:rPr lang="en-US" altLang="en-US" dirty="0" smtClean="0"/>
              <a:t>Too much causes sun burn</a:t>
            </a:r>
          </a:p>
          <a:p>
            <a:pPr lvl="2" eaLnBrk="1" hangingPunct="1"/>
            <a:r>
              <a:rPr lang="en-US" altLang="en-US" sz="1800" dirty="0"/>
              <a:t>Extremely high exposure can cause skin cancer</a:t>
            </a:r>
          </a:p>
          <a:p>
            <a:pPr lvl="2" eaLnBrk="1" hangingPunct="1"/>
            <a:endParaRPr lang="en-US" altLang="en-US" dirty="0" smtClean="0"/>
          </a:p>
          <a:p>
            <a:pPr lvl="1" eaLnBrk="1" hangingPunct="1"/>
            <a:endParaRPr lang="en-US" altLang="en-US" dirty="0" smtClean="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99038"/>
            <a:ext cx="25908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2209800"/>
            <a:ext cx="1862138"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100638"/>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7" name="Group 7"/>
          <p:cNvGrpSpPr>
            <a:grpSpLocks/>
          </p:cNvGrpSpPr>
          <p:nvPr/>
        </p:nvGrpSpPr>
        <p:grpSpPr bwMode="auto">
          <a:xfrm>
            <a:off x="9982200" y="228600"/>
            <a:ext cx="457200" cy="304800"/>
            <a:chOff x="3744" y="192"/>
            <a:chExt cx="288" cy="192"/>
          </a:xfrm>
        </p:grpSpPr>
        <p:sp>
          <p:nvSpPr>
            <p:cNvPr id="25614" name="Rectangle 8">
              <a:hlinkClick r:id="rId6" action="ppaction://hlinksldjump"/>
            </p:cNvPr>
            <p:cNvSpPr>
              <a:spLocks noChangeArrowheads="1"/>
            </p:cNvSpPr>
            <p:nvPr/>
          </p:nvSpPr>
          <p:spPr bwMode="auto">
            <a:xfrm>
              <a:off x="3744" y="192"/>
              <a:ext cx="96" cy="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15" name="Rectangle 9">
              <a:hlinkClick r:id="rId6" action="ppaction://hlinksldjump"/>
            </p:cNvPr>
            <p:cNvSpPr>
              <a:spLocks noChangeArrowheads="1"/>
            </p:cNvSpPr>
            <p:nvPr/>
          </p:nvSpPr>
          <p:spPr bwMode="auto">
            <a:xfrm>
              <a:off x="3840" y="192"/>
              <a:ext cx="96" cy="9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16" name="Rectangle 10"/>
            <p:cNvSpPr>
              <a:spLocks noChangeArrowheads="1"/>
            </p:cNvSpPr>
            <p:nvPr/>
          </p:nvSpPr>
          <p:spPr bwMode="auto">
            <a:xfrm>
              <a:off x="3936" y="192"/>
              <a:ext cx="96"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17" name="Rectangle 11">
              <a:hlinkClick r:id="rId6" action="ppaction://hlinksldjump"/>
            </p:cNvPr>
            <p:cNvSpPr>
              <a:spLocks noChangeArrowheads="1"/>
            </p:cNvSpPr>
            <p:nvPr/>
          </p:nvSpPr>
          <p:spPr bwMode="auto">
            <a:xfrm>
              <a:off x="3744" y="288"/>
              <a:ext cx="96" cy="9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18" name="Rectangle 12"/>
            <p:cNvSpPr>
              <a:spLocks noChangeArrowheads="1"/>
            </p:cNvSpPr>
            <p:nvPr/>
          </p:nvSpPr>
          <p:spPr bwMode="auto">
            <a:xfrm>
              <a:off x="3840" y="288"/>
              <a:ext cx="96" cy="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19" name="Rectangle 13">
              <a:hlinkClick r:id="rId6" action="ppaction://hlinksldjump"/>
            </p:cNvPr>
            <p:cNvSpPr>
              <a:spLocks noChangeArrowheads="1"/>
            </p:cNvSpPr>
            <p:nvPr/>
          </p:nvSpPr>
          <p:spPr bwMode="auto">
            <a:xfrm>
              <a:off x="3936" y="288"/>
              <a:ext cx="96" cy="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grpSp>
      <p:sp>
        <p:nvSpPr>
          <p:cNvPr id="25608" name="Rectangle 14">
            <a:hlinkClick r:id="rId6" action="ppaction://hlinksldjump"/>
          </p:cNvPr>
          <p:cNvSpPr>
            <a:spLocks noChangeArrowheads="1"/>
          </p:cNvSpPr>
          <p:nvPr/>
        </p:nvSpPr>
        <p:spPr bwMode="auto">
          <a:xfrm>
            <a:off x="9982200" y="228600"/>
            <a:ext cx="152400" cy="152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09" name="Rectangle 15">
            <a:hlinkClick r:id="rId6" action="ppaction://hlinksldjump"/>
          </p:cNvPr>
          <p:cNvSpPr>
            <a:spLocks noChangeArrowheads="1"/>
          </p:cNvSpPr>
          <p:nvPr/>
        </p:nvSpPr>
        <p:spPr bwMode="auto">
          <a:xfrm>
            <a:off x="10134600" y="228600"/>
            <a:ext cx="1524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10" name="Rectangle 16"/>
          <p:cNvSpPr>
            <a:spLocks noChangeArrowheads="1"/>
          </p:cNvSpPr>
          <p:nvPr/>
        </p:nvSpPr>
        <p:spPr bwMode="auto">
          <a:xfrm>
            <a:off x="10287000" y="228600"/>
            <a:ext cx="152400" cy="152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11" name="Rectangle 17">
            <a:hlinkClick r:id="rId6" action="ppaction://hlinksldjump"/>
          </p:cNvPr>
          <p:cNvSpPr>
            <a:spLocks noChangeArrowheads="1"/>
          </p:cNvSpPr>
          <p:nvPr/>
        </p:nvSpPr>
        <p:spPr bwMode="auto">
          <a:xfrm>
            <a:off x="9982200" y="381000"/>
            <a:ext cx="152400" cy="1524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12" name="Rectangle 18"/>
          <p:cNvSpPr>
            <a:spLocks noChangeArrowheads="1"/>
          </p:cNvSpPr>
          <p:nvPr/>
        </p:nvSpPr>
        <p:spPr bwMode="auto">
          <a:xfrm>
            <a:off x="10134600" y="381000"/>
            <a:ext cx="152400" cy="152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5613" name="Rectangle 19">
            <a:hlinkClick r:id="rId6" action="ppaction://hlinksldjump"/>
          </p:cNvPr>
          <p:cNvSpPr>
            <a:spLocks noChangeArrowheads="1"/>
          </p:cNvSpPr>
          <p:nvPr/>
        </p:nvSpPr>
        <p:spPr bwMode="auto">
          <a:xfrm>
            <a:off x="10287000" y="381000"/>
            <a:ext cx="152400" cy="1524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Tree>
    <p:extLst>
      <p:ext uri="{BB962C8B-B14F-4D97-AF65-F5344CB8AC3E}">
        <p14:creationId xmlns:p14="http://schemas.microsoft.com/office/powerpoint/2010/main" val="2045851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animEffect transition="in" filter="dissolve">
                                      <p:cBhvr>
                                        <p:cTn id="20" dur="500"/>
                                        <p:tgtEl>
                                          <p:spTgt spid="1843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Effect transition="in" filter="dissolve">
                                      <p:cBhvr>
                                        <p:cTn id="25" dur="500"/>
                                        <p:tgtEl>
                                          <p:spTgt spid="18435">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8435">
                                            <p:txEl>
                                              <p:pRg st="5" end="5"/>
                                            </p:txEl>
                                          </p:spTgt>
                                        </p:tgtEl>
                                        <p:attrNameLst>
                                          <p:attrName>style.visibility</p:attrName>
                                        </p:attrNameLst>
                                      </p:cBhvr>
                                      <p:to>
                                        <p:strVal val="visible"/>
                                      </p:to>
                                    </p:set>
                                    <p:animEffect transition="in" filter="dissolve">
                                      <p:cBhvr>
                                        <p:cTn id="28" dur="500"/>
                                        <p:tgtEl>
                                          <p:spTgt spid="18435">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animEffect transition="in" filter="dissolve">
                                      <p:cBhvr>
                                        <p:cTn id="31" dur="500"/>
                                        <p:tgtEl>
                                          <p:spTgt spid="18435">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435">
                                            <p:txEl>
                                              <p:pRg st="7" end="7"/>
                                            </p:txEl>
                                          </p:spTgt>
                                        </p:tgtEl>
                                        <p:attrNameLst>
                                          <p:attrName>style.visibility</p:attrName>
                                        </p:attrNameLst>
                                      </p:cBhvr>
                                      <p:to>
                                        <p:strVal val="visible"/>
                                      </p:to>
                                    </p:set>
                                    <p:animEffect transition="in" filter="dissolve">
                                      <p:cBhvr>
                                        <p:cTn id="34"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X-rays</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08589"/>
            <a:ext cx="312420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Grp="1" noChangeArrowheads="1"/>
          </p:cNvSpPr>
          <p:nvPr>
            <p:ph type="body" idx="1"/>
          </p:nvPr>
        </p:nvSpPr>
        <p:spPr>
          <a:xfrm>
            <a:off x="677334" y="1327355"/>
            <a:ext cx="8596668" cy="4714007"/>
          </a:xfrm>
        </p:spPr>
        <p:txBody>
          <a:bodyPr/>
          <a:lstStyle/>
          <a:p>
            <a:pPr eaLnBrk="1" hangingPunct="1"/>
            <a:r>
              <a:rPr lang="en-US" altLang="en-US" sz="2800" dirty="0"/>
              <a:t>Tiny wavelength, high </a:t>
            </a:r>
          </a:p>
          <a:p>
            <a:pPr eaLnBrk="1" hangingPunct="1">
              <a:buFont typeface="Wingdings" panose="05000000000000000000" pitchFamily="2" charset="2"/>
              <a:buNone/>
            </a:pPr>
            <a:r>
              <a:rPr lang="en-US" altLang="en-US" sz="2800" dirty="0"/>
              <a:t>	energy waves</a:t>
            </a:r>
          </a:p>
          <a:p>
            <a:pPr eaLnBrk="1" hangingPunct="1"/>
            <a:r>
              <a:rPr lang="en-US" altLang="en-US" dirty="0" smtClean="0"/>
              <a:t>Uses:</a:t>
            </a:r>
          </a:p>
          <a:p>
            <a:pPr lvl="1" eaLnBrk="1" hangingPunct="1"/>
            <a:r>
              <a:rPr lang="en-US" altLang="en-US" dirty="0" smtClean="0"/>
              <a:t>Medical imaging</a:t>
            </a:r>
          </a:p>
          <a:p>
            <a:pPr lvl="1" eaLnBrk="1" hangingPunct="1"/>
            <a:r>
              <a:rPr lang="en-US" altLang="en-US" dirty="0" smtClean="0"/>
              <a:t>Airport security</a:t>
            </a:r>
          </a:p>
          <a:p>
            <a:pPr lvl="2" eaLnBrk="1" hangingPunct="1"/>
            <a:r>
              <a:rPr lang="en-US" altLang="en-US" dirty="0" smtClean="0"/>
              <a:t>Moderate dose can </a:t>
            </a:r>
            <a:r>
              <a:rPr lang="en-US" altLang="en-US" dirty="0" smtClean="0"/>
              <a:t>be damaging </a:t>
            </a:r>
            <a:r>
              <a:rPr lang="en-US" altLang="en-US" dirty="0" smtClean="0"/>
              <a:t>to cells</a:t>
            </a:r>
          </a:p>
        </p:txBody>
      </p:sp>
      <p:pic>
        <p:nvPicPr>
          <p:cNvPr id="276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3714" y="3357563"/>
            <a:ext cx="2173287"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650876"/>
            <a:ext cx="33528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5" name="Group 9"/>
          <p:cNvGrpSpPr>
            <a:grpSpLocks/>
          </p:cNvGrpSpPr>
          <p:nvPr/>
        </p:nvGrpSpPr>
        <p:grpSpPr bwMode="auto">
          <a:xfrm>
            <a:off x="9982200" y="228600"/>
            <a:ext cx="457200" cy="304800"/>
            <a:chOff x="3744" y="192"/>
            <a:chExt cx="288" cy="192"/>
          </a:xfrm>
        </p:grpSpPr>
        <p:sp>
          <p:nvSpPr>
            <p:cNvPr id="27662" name="Rectangle 10">
              <a:hlinkClick r:id="rId6" action="ppaction://hlinksldjump"/>
            </p:cNvPr>
            <p:cNvSpPr>
              <a:spLocks noChangeArrowheads="1"/>
            </p:cNvSpPr>
            <p:nvPr/>
          </p:nvSpPr>
          <p:spPr bwMode="auto">
            <a:xfrm>
              <a:off x="3744" y="192"/>
              <a:ext cx="96" cy="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63" name="Rectangle 11">
              <a:hlinkClick r:id="rId6" action="ppaction://hlinksldjump"/>
            </p:cNvPr>
            <p:cNvSpPr>
              <a:spLocks noChangeArrowheads="1"/>
            </p:cNvSpPr>
            <p:nvPr/>
          </p:nvSpPr>
          <p:spPr bwMode="auto">
            <a:xfrm>
              <a:off x="3840" y="192"/>
              <a:ext cx="96" cy="9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64" name="Rectangle 12"/>
            <p:cNvSpPr>
              <a:spLocks noChangeArrowheads="1"/>
            </p:cNvSpPr>
            <p:nvPr/>
          </p:nvSpPr>
          <p:spPr bwMode="auto">
            <a:xfrm>
              <a:off x="3936" y="192"/>
              <a:ext cx="96"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65" name="Rectangle 13">
              <a:hlinkClick r:id="rId6" action="ppaction://hlinksldjump"/>
            </p:cNvPr>
            <p:cNvSpPr>
              <a:spLocks noChangeArrowheads="1"/>
            </p:cNvSpPr>
            <p:nvPr/>
          </p:nvSpPr>
          <p:spPr bwMode="auto">
            <a:xfrm>
              <a:off x="3744" y="288"/>
              <a:ext cx="96" cy="9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66" name="Rectangle 14"/>
            <p:cNvSpPr>
              <a:spLocks noChangeArrowheads="1"/>
            </p:cNvSpPr>
            <p:nvPr/>
          </p:nvSpPr>
          <p:spPr bwMode="auto">
            <a:xfrm>
              <a:off x="3840" y="288"/>
              <a:ext cx="96" cy="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67" name="Rectangle 15">
              <a:hlinkClick r:id="rId6" action="ppaction://hlinksldjump"/>
            </p:cNvPr>
            <p:cNvSpPr>
              <a:spLocks noChangeArrowheads="1"/>
            </p:cNvSpPr>
            <p:nvPr/>
          </p:nvSpPr>
          <p:spPr bwMode="auto">
            <a:xfrm>
              <a:off x="3936" y="288"/>
              <a:ext cx="96" cy="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grpSp>
      <p:sp>
        <p:nvSpPr>
          <p:cNvPr id="27656" name="Rectangle 16">
            <a:hlinkClick r:id="rId6" action="ppaction://hlinksldjump"/>
          </p:cNvPr>
          <p:cNvSpPr>
            <a:spLocks noChangeArrowheads="1"/>
          </p:cNvSpPr>
          <p:nvPr/>
        </p:nvSpPr>
        <p:spPr bwMode="auto">
          <a:xfrm>
            <a:off x="9982200" y="228600"/>
            <a:ext cx="152400" cy="152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57" name="Rectangle 17">
            <a:hlinkClick r:id="rId6" action="ppaction://hlinksldjump"/>
          </p:cNvPr>
          <p:cNvSpPr>
            <a:spLocks noChangeArrowheads="1"/>
          </p:cNvSpPr>
          <p:nvPr/>
        </p:nvSpPr>
        <p:spPr bwMode="auto">
          <a:xfrm>
            <a:off x="10134600" y="228600"/>
            <a:ext cx="1524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58" name="Rectangle 18"/>
          <p:cNvSpPr>
            <a:spLocks noChangeArrowheads="1"/>
          </p:cNvSpPr>
          <p:nvPr/>
        </p:nvSpPr>
        <p:spPr bwMode="auto">
          <a:xfrm>
            <a:off x="10287000" y="228600"/>
            <a:ext cx="152400" cy="152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59" name="Rectangle 19">
            <a:hlinkClick r:id="rId6" action="ppaction://hlinksldjump"/>
          </p:cNvPr>
          <p:cNvSpPr>
            <a:spLocks noChangeArrowheads="1"/>
          </p:cNvSpPr>
          <p:nvPr/>
        </p:nvSpPr>
        <p:spPr bwMode="auto">
          <a:xfrm>
            <a:off x="9982200" y="381000"/>
            <a:ext cx="152400" cy="1524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60" name="Rectangle 20"/>
          <p:cNvSpPr>
            <a:spLocks noChangeArrowheads="1"/>
          </p:cNvSpPr>
          <p:nvPr/>
        </p:nvSpPr>
        <p:spPr bwMode="auto">
          <a:xfrm>
            <a:off x="10134600" y="381000"/>
            <a:ext cx="152400" cy="152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7661" name="Rectangle 21">
            <a:hlinkClick r:id="rId6" action="ppaction://hlinksldjump"/>
          </p:cNvPr>
          <p:cNvSpPr>
            <a:spLocks noChangeArrowheads="1"/>
          </p:cNvSpPr>
          <p:nvPr/>
        </p:nvSpPr>
        <p:spPr bwMode="auto">
          <a:xfrm>
            <a:off x="10287000" y="381000"/>
            <a:ext cx="152400" cy="1524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Tree>
    <p:extLst>
      <p:ext uri="{BB962C8B-B14F-4D97-AF65-F5344CB8AC3E}">
        <p14:creationId xmlns:p14="http://schemas.microsoft.com/office/powerpoint/2010/main" val="3558708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dissolve">
                                      <p:cBhvr>
                                        <p:cTn id="7" dur="500"/>
                                        <p:tgtEl>
                                          <p:spTgt spid="22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dissolve">
                                      <p:cBhvr>
                                        <p:cTn id="12" dur="500"/>
                                        <p:tgtEl>
                                          <p:spTgt spid="225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dissolve">
                                      <p:cBhvr>
                                        <p:cTn id="17" dur="500"/>
                                        <p:tgtEl>
                                          <p:spTgt spid="225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dissolve">
                                      <p:cBhvr>
                                        <p:cTn id="22" dur="500"/>
                                        <p:tgtEl>
                                          <p:spTgt spid="225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dissolve">
                                      <p:cBhvr>
                                        <p:cTn id="27" dur="500"/>
                                        <p:tgtEl>
                                          <p:spTgt spid="22533">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533">
                                            <p:txEl>
                                              <p:pRg st="5" end="5"/>
                                            </p:txEl>
                                          </p:spTgt>
                                        </p:tgtEl>
                                        <p:attrNameLst>
                                          <p:attrName>style.visibility</p:attrName>
                                        </p:attrNameLst>
                                      </p:cBhvr>
                                      <p:to>
                                        <p:strVal val="visible"/>
                                      </p:to>
                                    </p:set>
                                    <p:animEffect transition="in" filter="dissolve">
                                      <p:cBhvr>
                                        <p:cTn id="30" dur="500"/>
                                        <p:tgtEl>
                                          <p:spTgt spid="225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277814"/>
            <a:ext cx="8229600" cy="941387"/>
          </a:xfrm>
        </p:spPr>
        <p:txBody>
          <a:bodyPr/>
          <a:lstStyle/>
          <a:p>
            <a:pPr eaLnBrk="1" hangingPunct="1"/>
            <a:r>
              <a:rPr lang="en-US" altLang="en-US" smtClean="0"/>
              <a:t>Gamma Rays</a:t>
            </a:r>
          </a:p>
        </p:txBody>
      </p:sp>
      <p:sp>
        <p:nvSpPr>
          <p:cNvPr id="23555" name="Rectangle 3"/>
          <p:cNvSpPr>
            <a:spLocks noGrp="1" noChangeArrowheads="1"/>
          </p:cNvSpPr>
          <p:nvPr>
            <p:ph type="body" idx="1"/>
          </p:nvPr>
        </p:nvSpPr>
        <p:spPr/>
        <p:txBody>
          <a:bodyPr/>
          <a:lstStyle/>
          <a:p>
            <a:pPr eaLnBrk="1" hangingPunct="1">
              <a:buFont typeface="Wingdings" pitchFamily="-109" charset="2"/>
              <a:buChar char="p"/>
              <a:defRPr/>
            </a:pPr>
            <a:r>
              <a:rPr lang="en-US" sz="2800" dirty="0"/>
              <a:t>Smallest wavelengths, highest energy EM waves</a:t>
            </a:r>
          </a:p>
          <a:p>
            <a:pPr eaLnBrk="1" hangingPunct="1">
              <a:buFont typeface="Wingdings" pitchFamily="-109" charset="2"/>
              <a:buChar char="p"/>
              <a:defRPr/>
            </a:pPr>
            <a:r>
              <a:rPr lang="en-US" dirty="0" smtClean="0">
                <a:ea typeface="+mn-ea"/>
                <a:cs typeface="+mn-cs"/>
              </a:rPr>
              <a:t>Uses</a:t>
            </a:r>
          </a:p>
          <a:p>
            <a:pPr lvl="1" eaLnBrk="1" hangingPunct="1">
              <a:buFont typeface="Wingdings" pitchFamily="-109" charset="2"/>
              <a:buChar char="n"/>
              <a:defRPr/>
            </a:pPr>
            <a:r>
              <a:rPr lang="en-US" dirty="0" smtClean="0">
                <a:ea typeface="ＭＳ Ｐゴシック" charset="0"/>
              </a:rPr>
              <a:t>Sterilizes medical equipment</a:t>
            </a:r>
          </a:p>
          <a:p>
            <a:pPr lvl="1" eaLnBrk="1" hangingPunct="1">
              <a:buFont typeface="Wingdings" pitchFamily="-109" charset="2"/>
              <a:buChar char="n"/>
              <a:defRPr/>
            </a:pPr>
            <a:r>
              <a:rPr lang="en-US" dirty="0" smtClean="0">
                <a:ea typeface="ＭＳ Ｐゴシック" charset="0"/>
              </a:rPr>
              <a:t>Cancer treatment to kill cancer cells</a:t>
            </a:r>
          </a:p>
          <a:p>
            <a:pPr lvl="2" eaLnBrk="1" hangingPunct="1">
              <a:buFont typeface="Wingdings" pitchFamily="-109" charset="2"/>
              <a:buChar char="p"/>
              <a:defRPr/>
            </a:pPr>
            <a:r>
              <a:rPr lang="en-US" dirty="0" smtClean="0">
                <a:ea typeface="ＭＳ Ｐゴシック" charset="0"/>
              </a:rPr>
              <a:t>Kills nearly all living cells.</a:t>
            </a:r>
          </a:p>
          <a:p>
            <a:pPr marL="457200" lvl="1" indent="0">
              <a:buNone/>
              <a:defRPr/>
            </a:pPr>
            <a:endParaRPr lang="en-US" dirty="0" smtClean="0">
              <a:ea typeface="ＭＳ Ｐゴシック" charset="0"/>
            </a:endParaRPr>
          </a:p>
        </p:txBody>
      </p:sp>
      <p:pic>
        <p:nvPicPr>
          <p:cNvPr id="29700" name="Picture 6" descr="ga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05388"/>
            <a:ext cx="3276600" cy="14906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572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oup 9"/>
          <p:cNvGrpSpPr>
            <a:grpSpLocks/>
          </p:cNvGrpSpPr>
          <p:nvPr/>
        </p:nvGrpSpPr>
        <p:grpSpPr bwMode="auto">
          <a:xfrm>
            <a:off x="9982200" y="228600"/>
            <a:ext cx="457200" cy="304800"/>
            <a:chOff x="3744" y="192"/>
            <a:chExt cx="288" cy="192"/>
          </a:xfrm>
        </p:grpSpPr>
        <p:sp>
          <p:nvSpPr>
            <p:cNvPr id="29709" name="Rectangle 10">
              <a:hlinkClick r:id="rId5" action="ppaction://hlinksldjump"/>
            </p:cNvPr>
            <p:cNvSpPr>
              <a:spLocks noChangeArrowheads="1"/>
            </p:cNvSpPr>
            <p:nvPr/>
          </p:nvSpPr>
          <p:spPr bwMode="auto">
            <a:xfrm>
              <a:off x="3744" y="192"/>
              <a:ext cx="96" cy="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10" name="Rectangle 11">
              <a:hlinkClick r:id="rId5" action="ppaction://hlinksldjump"/>
            </p:cNvPr>
            <p:cNvSpPr>
              <a:spLocks noChangeArrowheads="1"/>
            </p:cNvSpPr>
            <p:nvPr/>
          </p:nvSpPr>
          <p:spPr bwMode="auto">
            <a:xfrm>
              <a:off x="3840" y="192"/>
              <a:ext cx="96" cy="9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11" name="Rectangle 12"/>
            <p:cNvSpPr>
              <a:spLocks noChangeArrowheads="1"/>
            </p:cNvSpPr>
            <p:nvPr/>
          </p:nvSpPr>
          <p:spPr bwMode="auto">
            <a:xfrm>
              <a:off x="3936" y="192"/>
              <a:ext cx="96"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12" name="Rectangle 13">
              <a:hlinkClick r:id="rId5" action="ppaction://hlinksldjump"/>
            </p:cNvPr>
            <p:cNvSpPr>
              <a:spLocks noChangeArrowheads="1"/>
            </p:cNvSpPr>
            <p:nvPr/>
          </p:nvSpPr>
          <p:spPr bwMode="auto">
            <a:xfrm>
              <a:off x="3744" y="288"/>
              <a:ext cx="96" cy="9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13" name="Rectangle 14"/>
            <p:cNvSpPr>
              <a:spLocks noChangeArrowheads="1"/>
            </p:cNvSpPr>
            <p:nvPr/>
          </p:nvSpPr>
          <p:spPr bwMode="auto">
            <a:xfrm>
              <a:off x="3840" y="288"/>
              <a:ext cx="96" cy="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14" name="Rectangle 15">
              <a:hlinkClick r:id="rId5" action="ppaction://hlinksldjump"/>
            </p:cNvPr>
            <p:cNvSpPr>
              <a:spLocks noChangeArrowheads="1"/>
            </p:cNvSpPr>
            <p:nvPr/>
          </p:nvSpPr>
          <p:spPr bwMode="auto">
            <a:xfrm>
              <a:off x="3936" y="288"/>
              <a:ext cx="96" cy="9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grpSp>
      <p:sp>
        <p:nvSpPr>
          <p:cNvPr id="29703" name="Rectangle 16">
            <a:hlinkClick r:id="rId5" action="ppaction://hlinksldjump"/>
          </p:cNvPr>
          <p:cNvSpPr>
            <a:spLocks noChangeArrowheads="1"/>
          </p:cNvSpPr>
          <p:nvPr/>
        </p:nvSpPr>
        <p:spPr bwMode="auto">
          <a:xfrm>
            <a:off x="9982200" y="228600"/>
            <a:ext cx="152400" cy="152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04" name="Rectangle 17">
            <a:hlinkClick r:id="rId5" action="ppaction://hlinksldjump"/>
          </p:cNvPr>
          <p:cNvSpPr>
            <a:spLocks noChangeArrowheads="1"/>
          </p:cNvSpPr>
          <p:nvPr/>
        </p:nvSpPr>
        <p:spPr bwMode="auto">
          <a:xfrm>
            <a:off x="10134600" y="228600"/>
            <a:ext cx="1524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05" name="Rectangle 18"/>
          <p:cNvSpPr>
            <a:spLocks noChangeArrowheads="1"/>
          </p:cNvSpPr>
          <p:nvPr/>
        </p:nvSpPr>
        <p:spPr bwMode="auto">
          <a:xfrm>
            <a:off x="10287000" y="228600"/>
            <a:ext cx="152400" cy="152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06" name="Rectangle 19">
            <a:hlinkClick r:id="rId5" action="ppaction://hlinksldjump"/>
          </p:cNvPr>
          <p:cNvSpPr>
            <a:spLocks noChangeArrowheads="1"/>
          </p:cNvSpPr>
          <p:nvPr/>
        </p:nvSpPr>
        <p:spPr bwMode="auto">
          <a:xfrm>
            <a:off x="9982200" y="381000"/>
            <a:ext cx="152400" cy="1524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07" name="Rectangle 20"/>
          <p:cNvSpPr>
            <a:spLocks noChangeArrowheads="1"/>
          </p:cNvSpPr>
          <p:nvPr/>
        </p:nvSpPr>
        <p:spPr bwMode="auto">
          <a:xfrm>
            <a:off x="10134600" y="381000"/>
            <a:ext cx="152400" cy="152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
        <p:nvSpPr>
          <p:cNvPr id="29708" name="Rectangle 21">
            <a:hlinkClick r:id="rId5" action="ppaction://hlinksldjump"/>
          </p:cNvPr>
          <p:cNvSpPr>
            <a:spLocks noChangeArrowheads="1"/>
          </p:cNvSpPr>
          <p:nvPr/>
        </p:nvSpPr>
        <p:spPr bwMode="auto">
          <a:xfrm>
            <a:off x="10287000" y="381000"/>
            <a:ext cx="152400" cy="1524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itchFamily="34" charset="-128"/>
              </a:defRPr>
            </a:lvl1pPr>
            <a:lvl2pPr marL="742950" indent="-285750">
              <a:defRPr>
                <a:solidFill>
                  <a:schemeClr val="tx1"/>
                </a:solidFill>
                <a:latin typeface="Verdana" panose="020B0604030504040204" pitchFamily="34" charset="0"/>
                <a:ea typeface="MS PGothic" pitchFamily="34" charset="-128"/>
              </a:defRPr>
            </a:lvl2pPr>
            <a:lvl3pPr marL="1143000" indent="-228600">
              <a:defRPr>
                <a:solidFill>
                  <a:schemeClr val="tx1"/>
                </a:solidFill>
                <a:latin typeface="Verdana" panose="020B0604030504040204" pitchFamily="34" charset="0"/>
                <a:ea typeface="MS PGothic" pitchFamily="34" charset="-128"/>
              </a:defRPr>
            </a:lvl3pPr>
            <a:lvl4pPr marL="1600200" indent="-228600">
              <a:defRPr>
                <a:solidFill>
                  <a:schemeClr val="tx1"/>
                </a:solidFill>
                <a:latin typeface="Verdana" panose="020B0604030504040204" pitchFamily="34" charset="0"/>
                <a:ea typeface="MS PGothic" pitchFamily="34" charset="-128"/>
              </a:defRPr>
            </a:lvl4pPr>
            <a:lvl5pPr marL="2057400" indent="-228600">
              <a:defRPr>
                <a:solidFill>
                  <a:schemeClr val="tx1"/>
                </a:solidFill>
                <a:latin typeface="Verdana" panose="020B060403050404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itchFamily="34" charset="-128"/>
              </a:defRPr>
            </a:lvl9pPr>
          </a:lstStyle>
          <a:p>
            <a:endParaRPr lang="en-US" altLang="en-US"/>
          </a:p>
        </p:txBody>
      </p:sp>
    </p:spTree>
    <p:extLst>
      <p:ext uri="{BB962C8B-B14F-4D97-AF65-F5344CB8AC3E}">
        <p14:creationId xmlns:p14="http://schemas.microsoft.com/office/powerpoint/2010/main" val="3596608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dissolve">
                                      <p:cBhvr>
                                        <p:cTn id="15" dur="500"/>
                                        <p:tgtEl>
                                          <p:spTgt spid="2355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dissolve">
                                      <p:cBhvr>
                                        <p:cTn id="20" dur="500"/>
                                        <p:tgtEl>
                                          <p:spTgt spid="2355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dissolve">
                                      <p:cBhvr>
                                        <p:cTn id="23"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23419"/>
            <a:ext cx="5112774" cy="3834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32620"/>
            <a:ext cx="8596668" cy="1320800"/>
          </a:xfrm>
        </p:spPr>
        <p:txBody>
          <a:bodyPr/>
          <a:lstStyle/>
          <a:p>
            <a:r>
              <a:rPr lang="en-US" dirty="0" smtClean="0"/>
              <a:t>Gamma Rays</a:t>
            </a:r>
            <a:endParaRPr lang="en-US" dirty="0"/>
          </a:p>
        </p:txBody>
      </p:sp>
      <p:sp>
        <p:nvSpPr>
          <p:cNvPr id="38915" name="Rectangle 3"/>
          <p:cNvSpPr>
            <a:spLocks noGrp="1" noChangeArrowheads="1"/>
          </p:cNvSpPr>
          <p:nvPr>
            <p:ph idx="1"/>
          </p:nvPr>
        </p:nvSpPr>
        <p:spPr>
          <a:xfrm>
            <a:off x="677334" y="1329402"/>
            <a:ext cx="8596668" cy="3880773"/>
          </a:xfrm>
        </p:spPr>
        <p:txBody>
          <a:bodyPr/>
          <a:lstStyle/>
          <a:p>
            <a:pPr>
              <a:buFontTx/>
              <a:buNone/>
            </a:pPr>
            <a:r>
              <a:rPr lang="en-US" altLang="en-US" sz="2400" dirty="0"/>
              <a:t>	-</a:t>
            </a:r>
            <a:r>
              <a:rPr lang="en-US" altLang="en-US" sz="2400" u="sng" dirty="0">
                <a:solidFill>
                  <a:srgbClr val="FF9900"/>
                </a:solidFill>
              </a:rPr>
              <a:t>Shortest</a:t>
            </a:r>
            <a:r>
              <a:rPr lang="en-US" altLang="en-US" sz="2400" dirty="0"/>
              <a:t> wavelength </a:t>
            </a:r>
          </a:p>
          <a:p>
            <a:pPr>
              <a:buFontTx/>
              <a:buNone/>
            </a:pPr>
            <a:r>
              <a:rPr lang="en-US" altLang="en-US" sz="2400" dirty="0"/>
              <a:t>	-</a:t>
            </a:r>
            <a:r>
              <a:rPr lang="en-US" altLang="en-US" sz="2400" u="sng" dirty="0">
                <a:solidFill>
                  <a:srgbClr val="FF9900"/>
                </a:solidFill>
              </a:rPr>
              <a:t>Highest</a:t>
            </a:r>
            <a:r>
              <a:rPr lang="en-US" altLang="en-US" sz="2400" dirty="0"/>
              <a:t> frequency</a:t>
            </a:r>
          </a:p>
          <a:p>
            <a:r>
              <a:rPr lang="en-US" altLang="en-US" sz="2400" dirty="0" smtClean="0"/>
              <a:t>Gamma </a:t>
            </a:r>
            <a:r>
              <a:rPr lang="en-US" altLang="en-US" sz="2400" dirty="0"/>
              <a:t>rays are used in the </a:t>
            </a:r>
            <a:r>
              <a:rPr lang="en-US" altLang="en-US" sz="2400" u="sng" dirty="0">
                <a:solidFill>
                  <a:srgbClr val="FF9900"/>
                </a:solidFill>
              </a:rPr>
              <a:t>medical</a:t>
            </a:r>
            <a:r>
              <a:rPr lang="en-US" altLang="en-US" sz="2400" dirty="0"/>
              <a:t> field to kill </a:t>
            </a:r>
            <a:r>
              <a:rPr lang="en-US" altLang="en-US" sz="2400" u="sng" dirty="0">
                <a:solidFill>
                  <a:srgbClr val="FF9900"/>
                </a:solidFill>
              </a:rPr>
              <a:t>cancer</a:t>
            </a:r>
            <a:r>
              <a:rPr lang="en-US" altLang="en-US" sz="2400" dirty="0"/>
              <a:t> cells and to make </a:t>
            </a:r>
            <a:r>
              <a:rPr lang="en-US" altLang="en-US" sz="2400" u="sng" dirty="0">
                <a:solidFill>
                  <a:srgbClr val="FF9900"/>
                </a:solidFill>
              </a:rPr>
              <a:t>pictures</a:t>
            </a:r>
            <a:r>
              <a:rPr lang="en-US" altLang="en-US" sz="2400" dirty="0"/>
              <a:t> of the </a:t>
            </a:r>
            <a:r>
              <a:rPr lang="en-US" altLang="en-US" sz="2400" u="sng" dirty="0">
                <a:solidFill>
                  <a:srgbClr val="FF9900"/>
                </a:solidFill>
              </a:rPr>
              <a:t>brain</a:t>
            </a:r>
            <a:r>
              <a:rPr lang="en-US" altLang="en-US" sz="2400" dirty="0"/>
              <a:t> &amp; in industrial situations as an </a:t>
            </a:r>
            <a:r>
              <a:rPr lang="en-US" altLang="en-US" sz="2400" u="sng" dirty="0">
                <a:solidFill>
                  <a:srgbClr val="FF9900"/>
                </a:solidFill>
              </a:rPr>
              <a:t>inspection</a:t>
            </a:r>
            <a:r>
              <a:rPr lang="en-US" altLang="en-US" sz="2400" dirty="0"/>
              <a:t> tool. </a:t>
            </a:r>
            <a:r>
              <a:rPr lang="en-US" altLang="en-US" dirty="0"/>
              <a:t>		</a:t>
            </a:r>
          </a:p>
        </p:txBody>
      </p:sp>
    </p:spTree>
    <p:custDataLst>
      <p:tags r:id="rId1"/>
    </p:custDataLst>
    <p:extLst>
      <p:ext uri="{BB962C8B-B14F-4D97-AF65-F5344CB8AC3E}">
        <p14:creationId xmlns:p14="http://schemas.microsoft.com/office/powerpoint/2010/main" val="280516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EM Waves?</a:t>
            </a:r>
          </a:p>
        </p:txBody>
      </p:sp>
      <p:sp>
        <p:nvSpPr>
          <p:cNvPr id="3" name="Content Placeholder 2"/>
          <p:cNvSpPr>
            <a:spLocks noGrp="1"/>
          </p:cNvSpPr>
          <p:nvPr>
            <p:ph idx="1"/>
          </p:nvPr>
        </p:nvSpPr>
        <p:spPr/>
        <p:txBody>
          <a:bodyPr/>
          <a:lstStyle/>
          <a:p>
            <a:r>
              <a:rPr lang="en-US" sz="4000" b="1" u="sng" dirty="0">
                <a:solidFill>
                  <a:schemeClr val="accent1"/>
                </a:solidFill>
              </a:rPr>
              <a:t>Electromagnetic Waves</a:t>
            </a:r>
            <a:r>
              <a:rPr lang="en-US" sz="4000" dirty="0"/>
              <a:t>: made by vibrating electric charges and can travel through </a:t>
            </a:r>
            <a:r>
              <a:rPr lang="en-US" sz="4000" b="1" u="sng" dirty="0">
                <a:solidFill>
                  <a:schemeClr val="accent1"/>
                </a:solidFill>
              </a:rPr>
              <a:t>space and matter</a:t>
            </a:r>
            <a:r>
              <a:rPr lang="en-US" sz="4000" dirty="0">
                <a:solidFill>
                  <a:schemeClr val="accent1"/>
                </a:solidFill>
              </a:rPr>
              <a:t> </a:t>
            </a:r>
            <a:r>
              <a:rPr lang="en-US" sz="4000" dirty="0"/>
              <a:t>by transferring energy between vibrating electric and magnetic fields.</a:t>
            </a:r>
          </a:p>
          <a:p>
            <a:pPr marL="0" indent="0">
              <a:buNone/>
            </a:pPr>
            <a:endParaRPr lang="en-US" dirty="0"/>
          </a:p>
        </p:txBody>
      </p:sp>
    </p:spTree>
    <p:extLst>
      <p:ext uri="{BB962C8B-B14F-4D97-AF65-F5344CB8AC3E}">
        <p14:creationId xmlns:p14="http://schemas.microsoft.com/office/powerpoint/2010/main" val="2015302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sz="7300" b="1" u="sng" dirty="0" smtClean="0"/>
              <a:t>Radiation</a:t>
            </a:r>
            <a:r>
              <a:rPr lang="en-US" sz="7300" dirty="0" smtClean="0"/>
              <a:t> </a:t>
            </a:r>
            <a:r>
              <a:rPr lang="en-US" sz="7300" dirty="0">
                <a:solidFill>
                  <a:schemeClr val="tx1"/>
                </a:solidFill>
              </a:rPr>
              <a:t>– emission of energy in the electromagnetic wave.</a:t>
            </a:r>
            <a:r>
              <a:rPr lang="en-US" dirty="0"/>
              <a:t/>
            </a:r>
            <a:br>
              <a:rPr lang="en-US" dirty="0"/>
            </a:br>
            <a:endParaRPr lang="en-US" dirty="0"/>
          </a:p>
        </p:txBody>
      </p:sp>
    </p:spTree>
    <p:extLst>
      <p:ext uri="{BB962C8B-B14F-4D97-AF65-F5344CB8AC3E}">
        <p14:creationId xmlns:p14="http://schemas.microsoft.com/office/powerpoint/2010/main" val="647447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5639"/>
            <a:ext cx="8596668" cy="1320800"/>
          </a:xfrm>
        </p:spPr>
        <p:txBody>
          <a:bodyPr/>
          <a:lstStyle/>
          <a:p>
            <a:r>
              <a:rPr lang="en-US" dirty="0" smtClean="0"/>
              <a:t>EM waves radiate in all directions, but the diagram only shows one direction.</a:t>
            </a:r>
            <a:endParaRPr lang="en-US" dirty="0"/>
          </a:p>
        </p:txBody>
      </p:sp>
      <p:pic>
        <p:nvPicPr>
          <p:cNvPr id="4" name="Picture 4" descr="emanim"/>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315960" y="1930400"/>
            <a:ext cx="7533071" cy="47233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94661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7200" dirty="0" smtClean="0">
                <a:solidFill>
                  <a:schemeClr val="tx1"/>
                </a:solidFill>
              </a:rPr>
              <a:t>EM waves can transfer energy without a </a:t>
            </a:r>
            <a:r>
              <a:rPr lang="en-US" sz="7200" b="1" u="sng" dirty="0" smtClean="0"/>
              <a:t>medium</a:t>
            </a:r>
            <a:endParaRPr lang="en-US" sz="7200" dirty="0"/>
          </a:p>
        </p:txBody>
      </p:sp>
    </p:spTree>
    <p:extLst>
      <p:ext uri="{BB962C8B-B14F-4D97-AF65-F5344CB8AC3E}">
        <p14:creationId xmlns:p14="http://schemas.microsoft.com/office/powerpoint/2010/main" val="2435454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Particle-Wave Theory of Light</a:t>
            </a:r>
            <a:br>
              <a:rPr lang="en-US" dirty="0" smtClean="0"/>
            </a:br>
            <a:r>
              <a:rPr lang="en-US" sz="2000" dirty="0" smtClean="0">
                <a:hlinkClick r:id="rId2"/>
              </a:rPr>
              <a:t>Optional Video</a:t>
            </a:r>
            <a:endParaRPr lang="en-US" sz="2000" dirty="0"/>
          </a:p>
        </p:txBody>
      </p:sp>
      <p:sp>
        <p:nvSpPr>
          <p:cNvPr id="5" name="Content Placeholder 4"/>
          <p:cNvSpPr>
            <a:spLocks noGrp="1"/>
          </p:cNvSpPr>
          <p:nvPr>
            <p:ph idx="1"/>
          </p:nvPr>
        </p:nvSpPr>
        <p:spPr/>
        <p:txBody>
          <a:bodyPr>
            <a:normAutofit/>
          </a:bodyPr>
          <a:lstStyle/>
          <a:p>
            <a:r>
              <a:rPr lang="en-US" sz="5400" dirty="0"/>
              <a:t>The idea that light can behave as </a:t>
            </a:r>
            <a:r>
              <a:rPr lang="en-US" sz="5400" b="1" u="sng" dirty="0">
                <a:solidFill>
                  <a:schemeClr val="accent1"/>
                </a:solidFill>
              </a:rPr>
              <a:t>particles</a:t>
            </a:r>
            <a:r>
              <a:rPr lang="en-US" sz="5400" dirty="0">
                <a:solidFill>
                  <a:schemeClr val="accent1"/>
                </a:solidFill>
              </a:rPr>
              <a:t> </a:t>
            </a:r>
            <a:r>
              <a:rPr lang="en-US" sz="5400" dirty="0"/>
              <a:t>(</a:t>
            </a:r>
            <a:r>
              <a:rPr lang="en-US" sz="5400" b="1" u="sng" dirty="0">
                <a:solidFill>
                  <a:schemeClr val="accent1"/>
                </a:solidFill>
              </a:rPr>
              <a:t>photons</a:t>
            </a:r>
            <a:r>
              <a:rPr lang="en-US" sz="5400" dirty="0"/>
              <a:t>) and as </a:t>
            </a:r>
            <a:r>
              <a:rPr lang="en-US" sz="5400" b="1" u="sng" dirty="0">
                <a:solidFill>
                  <a:schemeClr val="accent1"/>
                </a:solidFill>
              </a:rPr>
              <a:t>waves</a:t>
            </a:r>
            <a:r>
              <a:rPr lang="en-US" sz="5400" dirty="0"/>
              <a:t>.</a:t>
            </a:r>
          </a:p>
        </p:txBody>
      </p:sp>
    </p:spTree>
    <p:extLst>
      <p:ext uri="{BB962C8B-B14F-4D97-AF65-F5344CB8AC3E}">
        <p14:creationId xmlns:p14="http://schemas.microsoft.com/office/powerpoint/2010/main" val="1085724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lvl="0"/>
            <a:r>
              <a:rPr lang="en-US" sz="5400" b="1" u="sng" dirty="0"/>
              <a:t>Photon</a:t>
            </a:r>
            <a:r>
              <a:rPr lang="en-US" sz="5400" dirty="0"/>
              <a:t> – </a:t>
            </a:r>
            <a:r>
              <a:rPr lang="en-US" sz="5400" dirty="0">
                <a:solidFill>
                  <a:schemeClr val="tx1"/>
                </a:solidFill>
              </a:rPr>
              <a:t>a tiny packet of energy released when electrons move in and out of their orbits around the nucleus of an atom. </a:t>
            </a:r>
            <a:r>
              <a:rPr lang="en-US" sz="5400" dirty="0"/>
              <a:t/>
            </a:r>
            <a:br>
              <a:rPr lang="en-US" sz="5400" dirty="0"/>
            </a:br>
            <a:endParaRPr lang="en-US" sz="5400" dirty="0"/>
          </a:p>
        </p:txBody>
      </p:sp>
    </p:spTree>
    <p:extLst>
      <p:ext uri="{BB962C8B-B14F-4D97-AF65-F5344CB8AC3E}">
        <p14:creationId xmlns:p14="http://schemas.microsoft.com/office/powerpoint/2010/main" val="2053518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5300" dirty="0">
                <a:solidFill>
                  <a:schemeClr val="tx1"/>
                </a:solidFill>
              </a:rPr>
              <a:t>When thought of as a wave, EM waves are </a:t>
            </a:r>
            <a:r>
              <a:rPr lang="en-US" sz="5300" b="1" u="sng" dirty="0"/>
              <a:t>transverse</a:t>
            </a:r>
            <a:r>
              <a:rPr lang="en-US" sz="5300" dirty="0"/>
              <a:t> </a:t>
            </a:r>
            <a:r>
              <a:rPr lang="en-US" sz="5300" dirty="0">
                <a:solidFill>
                  <a:schemeClr val="tx1"/>
                </a:solidFill>
              </a:rPr>
              <a:t>waves that are made of changing </a:t>
            </a:r>
            <a:r>
              <a:rPr lang="en-US" sz="5300" b="1" u="sng" dirty="0"/>
              <a:t>electric</a:t>
            </a:r>
            <a:r>
              <a:rPr lang="en-US" sz="5300" dirty="0"/>
              <a:t> </a:t>
            </a:r>
            <a:r>
              <a:rPr lang="en-US" sz="5300" dirty="0">
                <a:solidFill>
                  <a:schemeClr val="tx1"/>
                </a:solidFill>
              </a:rPr>
              <a:t>and </a:t>
            </a:r>
            <a:r>
              <a:rPr lang="en-US" sz="5300" b="1" u="sng" dirty="0"/>
              <a:t>magnetic</a:t>
            </a:r>
            <a:r>
              <a:rPr lang="en-US" sz="5300" dirty="0"/>
              <a:t> </a:t>
            </a:r>
            <a:r>
              <a:rPr lang="en-US" sz="5300" dirty="0">
                <a:solidFill>
                  <a:schemeClr val="tx1"/>
                </a:solidFill>
              </a:rPr>
              <a:t>fields. These electric and magnetic fields are at </a:t>
            </a:r>
            <a:r>
              <a:rPr lang="en-US" sz="5300" b="1" u="sng" dirty="0"/>
              <a:t>right angles</a:t>
            </a:r>
            <a:r>
              <a:rPr lang="en-US" sz="5300" dirty="0"/>
              <a:t> </a:t>
            </a:r>
            <a:r>
              <a:rPr lang="en-US" sz="5300" dirty="0">
                <a:solidFill>
                  <a:schemeClr val="tx1"/>
                </a:solidFill>
              </a:rPr>
              <a:t>to each other. </a:t>
            </a:r>
            <a:r>
              <a:rPr lang="en-US" dirty="0"/>
              <a:t/>
            </a:r>
            <a:br>
              <a:rPr lang="en-US" dirty="0"/>
            </a:br>
            <a:endParaRPr lang="en-US" dirty="0"/>
          </a:p>
        </p:txBody>
      </p:sp>
    </p:spTree>
    <p:extLst>
      <p:ext uri="{BB962C8B-B14F-4D97-AF65-F5344CB8AC3E}">
        <p14:creationId xmlns:p14="http://schemas.microsoft.com/office/powerpoint/2010/main" val="19296978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379</TotalTime>
  <Words>788</Words>
  <Application>Microsoft Office PowerPoint</Application>
  <PresentationFormat>Widescreen</PresentationFormat>
  <Paragraphs>179</Paragraphs>
  <Slides>28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PGothic</vt:lpstr>
      <vt:lpstr>MS PGothic</vt:lpstr>
      <vt:lpstr>Arial</vt:lpstr>
      <vt:lpstr>Calibri</vt:lpstr>
      <vt:lpstr>Trebuchet MS</vt:lpstr>
      <vt:lpstr>Verdana</vt:lpstr>
      <vt:lpstr>Wingdings</vt:lpstr>
      <vt:lpstr>Wingdings 3</vt:lpstr>
      <vt:lpstr>Facet</vt:lpstr>
      <vt:lpstr>Electromagnetic Waves</vt:lpstr>
      <vt:lpstr>Jag Mark</vt:lpstr>
      <vt:lpstr>What Are EM Waves?</vt:lpstr>
      <vt:lpstr>Radiation – emission of energy in the electromagnetic wave. </vt:lpstr>
      <vt:lpstr>EM waves radiate in all directions, but the diagram only shows one direction.</vt:lpstr>
      <vt:lpstr>EM waves can transfer energy without a medium</vt:lpstr>
      <vt:lpstr>The Particle-Wave Theory of Light Optional Video</vt:lpstr>
      <vt:lpstr>Photon – a tiny packet of energy released when electrons move in and out of their orbits around the nucleus of an atom.  </vt:lpstr>
      <vt:lpstr>When thought of as a wave, EM waves are transverse waves that are made of changing electric and magnetic fields. These electric and magnetic fields are at right angles to each other.  </vt:lpstr>
      <vt:lpstr>How are they produced?</vt:lpstr>
      <vt:lpstr>How do they travel?</vt:lpstr>
      <vt:lpstr>Speed</vt:lpstr>
      <vt:lpstr>The Electromagnetic Spectrum</vt:lpstr>
      <vt:lpstr>Electromagnetic Spectrum: arrangement of electromagnetic waves in order of wavelength and frequency. </vt:lpstr>
      <vt:lpstr>PowerPoint Presentation</vt:lpstr>
      <vt:lpstr>The EM Spectrum</vt:lpstr>
      <vt:lpstr>Radio waves – EM waves with the longest wavelength and lowest frequency. Infrared Waves – EM wave in the frequency range just below visible light; felt as heat. Visible Light – Range of EM waves you can detect with your eyes.  Ultraviolet Waves – EM wave in the frequency region just above visible light. X Rays – EM wave in the frequency range just above UV rays.  Gamma rays – EM waves with the highest frequency and the shortest wavelength. </vt:lpstr>
      <vt:lpstr>Radio waves</vt:lpstr>
      <vt:lpstr>Radio (Longest electromagnetic waves)</vt:lpstr>
      <vt:lpstr>Microwaves</vt:lpstr>
      <vt:lpstr>Microwave</vt:lpstr>
      <vt:lpstr>Infrared Radiation</vt:lpstr>
      <vt:lpstr>Infrared (Heat or Thermal) Are you a source of infrared?  YES you are!</vt:lpstr>
      <vt:lpstr>Visible light</vt:lpstr>
      <vt:lpstr>Ultraviolet</vt:lpstr>
      <vt:lpstr>X-rays</vt:lpstr>
      <vt:lpstr>Gamma Rays</vt:lpstr>
      <vt:lpstr>Gamma Rays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Electromagnetic Waves</dc:title>
  <dc:creator>Nicole Allen</dc:creator>
  <cp:lastModifiedBy>Nicole Allen</cp:lastModifiedBy>
  <cp:revision>14</cp:revision>
  <dcterms:created xsi:type="dcterms:W3CDTF">2015-08-31T16:09:40Z</dcterms:created>
  <dcterms:modified xsi:type="dcterms:W3CDTF">2015-09-01T00:51:44Z</dcterms:modified>
</cp:coreProperties>
</file>